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28"/>
  </p:notesMasterIdLst>
  <p:handoutMasterIdLst>
    <p:handoutMasterId r:id="rId29"/>
  </p:handoutMasterIdLst>
  <p:sldIdLst>
    <p:sldId id="258" r:id="rId2"/>
    <p:sldId id="297" r:id="rId3"/>
    <p:sldId id="298" r:id="rId4"/>
    <p:sldId id="299" r:id="rId5"/>
    <p:sldId id="300" r:id="rId6"/>
    <p:sldId id="301" r:id="rId7"/>
    <p:sldId id="302" r:id="rId8"/>
    <p:sldId id="303" r:id="rId9"/>
    <p:sldId id="304" r:id="rId10"/>
    <p:sldId id="305" r:id="rId11"/>
    <p:sldId id="306" r:id="rId12"/>
    <p:sldId id="307" r:id="rId13"/>
    <p:sldId id="309" r:id="rId14"/>
    <p:sldId id="310" r:id="rId15"/>
    <p:sldId id="308" r:id="rId16"/>
    <p:sldId id="311" r:id="rId17"/>
    <p:sldId id="312" r:id="rId18"/>
    <p:sldId id="313" r:id="rId19"/>
    <p:sldId id="314" r:id="rId20"/>
    <p:sldId id="315" r:id="rId21"/>
    <p:sldId id="317" r:id="rId22"/>
    <p:sldId id="318" r:id="rId23"/>
    <p:sldId id="319" r:id="rId24"/>
    <p:sldId id="320" r:id="rId25"/>
    <p:sldId id="316" r:id="rId26"/>
    <p:sldId id="321"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ophisticated Business" id="{58BEDF31-0425-40C4-87B2-EBC1798A92EE}">
          <p14:sldIdLst>
            <p14:sldId id="258"/>
            <p14:sldId id="297"/>
            <p14:sldId id="298"/>
            <p14:sldId id="299"/>
            <p14:sldId id="300"/>
            <p14:sldId id="301"/>
            <p14:sldId id="302"/>
            <p14:sldId id="303"/>
            <p14:sldId id="304"/>
            <p14:sldId id="305"/>
            <p14:sldId id="306"/>
            <p14:sldId id="307"/>
            <p14:sldId id="309"/>
            <p14:sldId id="310"/>
            <p14:sldId id="308"/>
            <p14:sldId id="311"/>
            <p14:sldId id="312"/>
            <p14:sldId id="313"/>
            <p14:sldId id="314"/>
            <p14:sldId id="315"/>
            <p14:sldId id="317"/>
            <p14:sldId id="318"/>
            <p14:sldId id="319"/>
            <p14:sldId id="320"/>
            <p14:sldId id="316"/>
            <p14:sldId id="321"/>
          </p14:sldIdLst>
        </p14:section>
      </p14:sectionLst>
    </p:ext>
    <p:ext uri="{EFAFB233-063F-42B5-8137-9DF3F51BA10A}">
      <p15:sldGuideLst xmlns:p15="http://schemas.microsoft.com/office/powerpoint/2012/main">
        <p15:guide id="1" orient="horz" pos="933">
          <p15:clr>
            <a:srgbClr val="A4A3A4"/>
          </p15:clr>
        </p15:guide>
        <p15:guide id="2" orient="horz" pos="2961">
          <p15:clr>
            <a:srgbClr val="A4A3A4"/>
          </p15:clr>
        </p15:guide>
        <p15:guide id="3" pos="312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C9B5"/>
    <a:srgbClr val="69685B"/>
    <a:srgbClr val="FE12ED"/>
    <a:srgbClr val="66AF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03" autoAdjust="0"/>
    <p:restoredTop sz="94692" autoAdjust="0"/>
  </p:normalViewPr>
  <p:slideViewPr>
    <p:cSldViewPr snapToGrid="0" snapToObjects="1">
      <p:cViewPr varScale="1">
        <p:scale>
          <a:sx n="97" d="100"/>
          <a:sy n="97" d="100"/>
        </p:scale>
        <p:origin x="470" y="77"/>
      </p:cViewPr>
      <p:guideLst>
        <p:guide orient="horz" pos="933"/>
        <p:guide orient="horz" pos="2961"/>
        <p:guide pos="3128"/>
      </p:guideLst>
    </p:cSldViewPr>
  </p:slideViewPr>
  <p:notesTextViewPr>
    <p:cViewPr>
      <p:scale>
        <a:sx n="1" d="1"/>
        <a:sy n="1" d="1"/>
      </p:scale>
      <p:origin x="0" y="0"/>
    </p:cViewPr>
  </p:notesTextViewPr>
  <p:sorterViewPr>
    <p:cViewPr>
      <p:scale>
        <a:sx n="50" d="100"/>
        <a:sy n="50" d="100"/>
      </p:scale>
      <p:origin x="0" y="0"/>
    </p:cViewPr>
  </p:sorterViewPr>
  <p:notesViewPr>
    <p:cSldViewPr snapToGrid="0" snapToObjects="1">
      <p:cViewPr varScale="1">
        <p:scale>
          <a:sx n="121" d="100"/>
          <a:sy n="121" d="100"/>
        </p:scale>
        <p:origin x="-498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4C89EDB-3FDD-4915-A3CE-62FA29C01A32}" type="datetimeFigureOut">
              <a:rPr lang="en-US" smtClean="0"/>
              <a:t>2/27/2022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5042649-1860-4D03-9360-22C2D8836B44}" type="slidenum">
              <a:rPr lang="en-US" smtClean="0"/>
              <a:t>‹#›</a:t>
            </a:fld>
            <a:endParaRPr lang="en-US"/>
          </a:p>
        </p:txBody>
      </p:sp>
    </p:spTree>
    <p:extLst>
      <p:ext uri="{BB962C8B-B14F-4D97-AF65-F5344CB8AC3E}">
        <p14:creationId xmlns:p14="http://schemas.microsoft.com/office/powerpoint/2010/main" val="633661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4499FB-0CC7-453D-9493-CBDCD6D233E2}" type="datetimeFigureOut">
              <a:rPr lang="en-US" smtClean="0"/>
              <a:t>2/27/2022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76A24B-926E-40EB-9E1B-5321DC3775E5}" type="slidenum">
              <a:rPr lang="en-US" smtClean="0"/>
              <a:t>‹#›</a:t>
            </a:fld>
            <a:endParaRPr lang="en-US"/>
          </a:p>
        </p:txBody>
      </p:sp>
    </p:spTree>
    <p:extLst>
      <p:ext uri="{BB962C8B-B14F-4D97-AF65-F5344CB8AC3E}">
        <p14:creationId xmlns:p14="http://schemas.microsoft.com/office/powerpoint/2010/main" val="2167594663"/>
      </p:ext>
    </p:extLst>
  </p:cSld>
  <p:clrMap bg1="lt1" tx1="dk1" bg2="lt2" tx2="dk2" accent1="accent1" accent2="accent2" accent3="accent3" accent4="accent4" accent5="accent5" accent6="accent6" hlink="hlink" folHlink="folHlink"/>
  <p:notesStyle>
    <a:lvl1pPr marL="117475" indent="-117475" algn="l" defTabSz="914400" rtl="0" eaLnBrk="1" latinLnBrk="0" hangingPunct="1">
      <a:lnSpc>
        <a:spcPct val="110000"/>
      </a:lnSpc>
      <a:buFont typeface="Arial" panose="020B0604020202020204" pitchFamily="34" charset="0"/>
      <a:buChar char="•"/>
      <a:defRPr sz="1400" kern="1200">
        <a:solidFill>
          <a:schemeClr val="tx1"/>
        </a:solidFill>
        <a:latin typeface="+mn-lt"/>
        <a:ea typeface="+mn-ea"/>
        <a:cs typeface="+mn-cs"/>
      </a:defRPr>
    </a:lvl1pPr>
    <a:lvl2pPr marL="228600" indent="-111125"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346075" indent="-117475"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457200" indent="-111125"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457200" indent="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8047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29911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02666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bg>
      <p:bgPr>
        <a:gradFill>
          <a:gsLst>
            <a:gs pos="0">
              <a:schemeClr val="accent1"/>
            </a:gs>
            <a:gs pos="77000">
              <a:schemeClr val="accent1">
                <a:lumMod val="30000"/>
              </a:schemeClr>
            </a:gs>
          </a:gsLst>
          <a:path path="circle">
            <a:fillToRect l="100000" t="100000"/>
          </a:path>
        </a:gradFill>
        <a:effectLst/>
      </p:bgPr>
    </p:bg>
    <p:spTree>
      <p:nvGrpSpPr>
        <p:cNvPr id="1" name=""/>
        <p:cNvGrpSpPr/>
        <p:nvPr/>
      </p:nvGrpSpPr>
      <p:grpSpPr>
        <a:xfrm>
          <a:off x="0" y="0"/>
          <a:ext cx="0" cy="0"/>
          <a:chOff x="0" y="0"/>
          <a:chExt cx="0" cy="0"/>
        </a:xfrm>
      </p:grpSpPr>
      <p:sp>
        <p:nvSpPr>
          <p:cNvPr id="3" name="Freeform 2"/>
          <p:cNvSpPr/>
          <p:nvPr userDrawn="1"/>
        </p:nvSpPr>
        <p:spPr bwMode="ltGray">
          <a:xfrm>
            <a:off x="-6350" y="12700"/>
            <a:ext cx="5994400" cy="6840538"/>
          </a:xfrm>
          <a:custGeom>
            <a:avLst/>
            <a:gdLst>
              <a:gd name="connsiteX0" fmla="*/ 0 w 6057900"/>
              <a:gd name="connsiteY0" fmla="*/ 1117600 h 6851650"/>
              <a:gd name="connsiteX1" fmla="*/ 0 w 6057900"/>
              <a:gd name="connsiteY1" fmla="*/ 6851650 h 6851650"/>
              <a:gd name="connsiteX2" fmla="*/ 6057900 w 6057900"/>
              <a:gd name="connsiteY2" fmla="*/ 0 h 6851650"/>
              <a:gd name="connsiteX3" fmla="*/ 1911350 w 6057900"/>
              <a:gd name="connsiteY3"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40538"/>
              <a:gd name="connsiteX1" fmla="*/ 2381 w 6057900"/>
              <a:gd name="connsiteY1" fmla="*/ 6839744 h 6840538"/>
              <a:gd name="connsiteX2" fmla="*/ 84931 w 6057900"/>
              <a:gd name="connsiteY2" fmla="*/ 6840538 h 6840538"/>
              <a:gd name="connsiteX3" fmla="*/ 6057900 w 6057900"/>
              <a:gd name="connsiteY3" fmla="*/ 0 h 6840538"/>
              <a:gd name="connsiteX4" fmla="*/ 1911350 w 6057900"/>
              <a:gd name="connsiteY4" fmla="*/ 0 h 6840538"/>
              <a:gd name="connsiteX0" fmla="*/ 0 w 5994400"/>
              <a:gd name="connsiteY0" fmla="*/ 1117600 h 6840538"/>
              <a:gd name="connsiteX1" fmla="*/ 2381 w 5994400"/>
              <a:gd name="connsiteY1" fmla="*/ 6839744 h 6840538"/>
              <a:gd name="connsiteX2" fmla="*/ 84931 w 5994400"/>
              <a:gd name="connsiteY2" fmla="*/ 6840538 h 6840538"/>
              <a:gd name="connsiteX3" fmla="*/ 5994400 w 5994400"/>
              <a:gd name="connsiteY3" fmla="*/ 0 h 6840538"/>
              <a:gd name="connsiteX4" fmla="*/ 1911350 w 5994400"/>
              <a:gd name="connsiteY4" fmla="*/ 0 h 6840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400" h="6840538">
                <a:moveTo>
                  <a:pt x="0" y="1117600"/>
                </a:moveTo>
                <a:cubicBezTo>
                  <a:pt x="794" y="3024981"/>
                  <a:pt x="1587" y="4932363"/>
                  <a:pt x="2381" y="6839744"/>
                </a:cubicBezTo>
                <a:lnTo>
                  <a:pt x="84931" y="6840538"/>
                </a:lnTo>
                <a:lnTo>
                  <a:pt x="5994400" y="0"/>
                </a:lnTo>
                <a:lnTo>
                  <a:pt x="1911350" y="0"/>
                </a:lnTo>
              </a:path>
            </a:pathLst>
          </a:custGeom>
          <a:gradFill flip="none" rotWithShape="1">
            <a:gsLst>
              <a:gs pos="100000">
                <a:schemeClr val="accent1">
                  <a:alpha val="0"/>
                </a:schemeClr>
              </a:gs>
              <a:gs pos="0">
                <a:schemeClr val="accent1">
                  <a:alpha val="3500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74755" y="1905001"/>
            <a:ext cx="7781756" cy="2225262"/>
          </a:xfrm>
        </p:spPr>
        <p:txBody>
          <a:bodyPr anchor="ctr"/>
          <a:lstStyle>
            <a:lvl1pPr>
              <a:defRPr sz="5500">
                <a:solidFill>
                  <a:schemeClr val="bg1"/>
                </a:solidFill>
              </a:defRPr>
            </a:lvl1pPr>
          </a:lstStyle>
          <a:p>
            <a:r>
              <a:rPr lang="en-US" dirty="0"/>
              <a:t>Click to edit Master title style</a:t>
            </a:r>
          </a:p>
        </p:txBody>
      </p:sp>
      <p:sp>
        <p:nvSpPr>
          <p:cNvPr id="10" name="Text Placeholder 9"/>
          <p:cNvSpPr>
            <a:spLocks noGrp="1"/>
          </p:cNvSpPr>
          <p:nvPr>
            <p:ph type="body" sz="quarter" idx="14" hasCustomPrompt="1"/>
          </p:nvPr>
        </p:nvSpPr>
        <p:spPr>
          <a:xfrm>
            <a:off x="674703" y="4620890"/>
            <a:ext cx="7783445" cy="1415772"/>
          </a:xfrm>
        </p:spPr>
        <p:txBody>
          <a:bodyPr>
            <a:noAutofit/>
          </a:bodyPr>
          <a:lstStyle>
            <a:lvl1pPr marL="0" indent="0">
              <a:lnSpc>
                <a:spcPct val="95000"/>
              </a:lnSpc>
              <a:spcAft>
                <a:spcPts val="0"/>
              </a:spcAft>
              <a:buFont typeface="Arial" panose="020B0604020202020204" pitchFamily="34" charset="0"/>
              <a:buChar char="​"/>
              <a:defRPr sz="2100" b="0">
                <a:solidFill>
                  <a:schemeClr val="accent1"/>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bg1"/>
                </a:solidFill>
              </a:defRPr>
            </a:lvl2pPr>
            <a:lvl3pPr marL="0" indent="0">
              <a:lnSpc>
                <a:spcPct val="95000"/>
              </a:lnSpc>
              <a:spcBef>
                <a:spcPts val="0"/>
              </a:spcBef>
              <a:spcAft>
                <a:spcPts val="200"/>
              </a:spcAft>
              <a:buFont typeface="Arial" panose="020B0604020202020204" pitchFamily="34" charset="0"/>
              <a:buChar char="​"/>
              <a:defRPr sz="1500">
                <a:solidFill>
                  <a:schemeClr val="bg1"/>
                </a:solidFill>
              </a:defRPr>
            </a:lvl3pPr>
            <a:lvl4pPr marL="0" indent="0">
              <a:lnSpc>
                <a:spcPct val="95000"/>
              </a:lnSpc>
              <a:spcBef>
                <a:spcPts val="0"/>
              </a:spcBef>
              <a:spcAft>
                <a:spcPts val="200"/>
              </a:spcAft>
              <a:buFont typeface="Arial" panose="020B0604020202020204" pitchFamily="34" charset="0"/>
              <a:buChar char="​"/>
              <a:defRPr sz="1500">
                <a:solidFill>
                  <a:schemeClr val="bg1"/>
                </a:solidFill>
              </a:defRPr>
            </a:lvl4pPr>
            <a:lvl5pPr marL="0" indent="0">
              <a:lnSpc>
                <a:spcPct val="95000"/>
              </a:lnSpc>
              <a:spcBef>
                <a:spcPts val="0"/>
              </a:spcBef>
              <a:spcAft>
                <a:spcPts val="200"/>
              </a:spcAft>
              <a:buFont typeface="Arial" panose="020B0604020202020204" pitchFamily="34" charset="0"/>
              <a:buChar char="​"/>
              <a:defRPr sz="15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p:cNvGrpSpPr/>
          <p:nvPr userDrawn="1"/>
        </p:nvGrpSpPr>
        <p:grpSpPr>
          <a:xfrm>
            <a:off x="678035" y="1732950"/>
            <a:ext cx="7780165" cy="2672550"/>
            <a:chOff x="914400" y="1732950"/>
            <a:chExt cx="7316788" cy="2672550"/>
          </a:xfrm>
        </p:grpSpPr>
        <p:cxnSp>
          <p:nvCxnSpPr>
            <p:cNvPr id="11" name="Straight Connector 10"/>
            <p:cNvCxnSpPr/>
            <p:nvPr userDrawn="1"/>
          </p:nvCxnSpPr>
          <p:spPr>
            <a:xfrm>
              <a:off x="914400" y="1732950"/>
              <a:ext cx="7315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15988" y="4302313"/>
              <a:ext cx="7315200"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67222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618130" y="2971800"/>
            <a:ext cx="2725270" cy="914399"/>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section title</a:t>
            </a:r>
          </a:p>
        </p:txBody>
      </p:sp>
      <p:sp>
        <p:nvSpPr>
          <p:cNvPr id="30" name="Text Placeholder 29"/>
          <p:cNvSpPr>
            <a:spLocks noGrp="1"/>
          </p:cNvSpPr>
          <p:nvPr>
            <p:ph type="body" sz="quarter" idx="11" hasCustomPrompt="1"/>
          </p:nvPr>
        </p:nvSpPr>
        <p:spPr>
          <a:xfrm>
            <a:off x="685800" y="2948353"/>
            <a:ext cx="932330" cy="93783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Franklin Gothic Demi Cond" panose="020B0706030402020204" pitchFamily="34" charset="0"/>
              </a:defRPr>
            </a:lvl1pPr>
          </a:lstStyle>
          <a:p>
            <a:pPr lvl="0"/>
            <a:r>
              <a:rPr lang="en-US" dirty="0"/>
              <a:t>##</a:t>
            </a:r>
          </a:p>
        </p:txBody>
      </p:sp>
      <p:sp>
        <p:nvSpPr>
          <p:cNvPr id="22" name="Text Placeholder 2"/>
          <p:cNvSpPr>
            <a:spLocks noGrp="1"/>
          </p:cNvSpPr>
          <p:nvPr>
            <p:ph type="body" idx="28" hasCustomPrompt="1"/>
          </p:nvPr>
        </p:nvSpPr>
        <p:spPr>
          <a:xfrm>
            <a:off x="685800" y="691051"/>
            <a:ext cx="7772400" cy="451948"/>
          </a:xfrm>
        </p:spPr>
        <p:txBody>
          <a:bodyPr anchor="t"/>
          <a:lstStyle>
            <a:lvl1pPr marL="0" indent="0">
              <a:lnSpc>
                <a:spcPct val="85000"/>
              </a:lnSpc>
              <a:spcBef>
                <a:spcPts val="0"/>
              </a:spcBef>
              <a:spcAft>
                <a:spcPts val="0"/>
              </a:spcAft>
              <a:buNone/>
              <a:defRPr sz="1700" b="0">
                <a:solidFill>
                  <a:schemeClr val="accent3"/>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4" name="Text Placeholder 3"/>
          <p:cNvSpPr>
            <a:spLocks noGrp="1"/>
          </p:cNvSpPr>
          <p:nvPr>
            <p:ph type="body" sz="half" idx="29" hasCustomPrompt="1"/>
          </p:nvPr>
        </p:nvSpPr>
        <p:spPr>
          <a:xfrm>
            <a:off x="1618130" y="3886205"/>
            <a:ext cx="2725270" cy="914399"/>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section title</a:t>
            </a:r>
          </a:p>
        </p:txBody>
      </p:sp>
      <p:sp>
        <p:nvSpPr>
          <p:cNvPr id="95" name="Text Placeholder 29"/>
          <p:cNvSpPr>
            <a:spLocks noGrp="1"/>
          </p:cNvSpPr>
          <p:nvPr>
            <p:ph type="body" sz="quarter" idx="30" hasCustomPrompt="1"/>
          </p:nvPr>
        </p:nvSpPr>
        <p:spPr>
          <a:xfrm>
            <a:off x="685800" y="3862758"/>
            <a:ext cx="932330" cy="93783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Franklin Gothic Demi Cond" panose="020B0706030402020204" pitchFamily="34" charset="0"/>
              </a:defRPr>
            </a:lvl1pPr>
          </a:lstStyle>
          <a:p>
            <a:pPr lvl="0"/>
            <a:r>
              <a:rPr lang="en-US" dirty="0"/>
              <a:t>##</a:t>
            </a:r>
          </a:p>
        </p:txBody>
      </p:sp>
      <p:sp>
        <p:nvSpPr>
          <p:cNvPr id="96" name="Text Placeholder 3"/>
          <p:cNvSpPr>
            <a:spLocks noGrp="1"/>
          </p:cNvSpPr>
          <p:nvPr>
            <p:ph type="body" sz="half" idx="31" hasCustomPrompt="1"/>
          </p:nvPr>
        </p:nvSpPr>
        <p:spPr>
          <a:xfrm>
            <a:off x="1618130" y="4800610"/>
            <a:ext cx="2725270" cy="914399"/>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section title</a:t>
            </a:r>
          </a:p>
        </p:txBody>
      </p:sp>
      <p:sp>
        <p:nvSpPr>
          <p:cNvPr id="97" name="Text Placeholder 29"/>
          <p:cNvSpPr>
            <a:spLocks noGrp="1"/>
          </p:cNvSpPr>
          <p:nvPr>
            <p:ph type="body" sz="quarter" idx="32" hasCustomPrompt="1"/>
          </p:nvPr>
        </p:nvSpPr>
        <p:spPr>
          <a:xfrm>
            <a:off x="685800" y="4777163"/>
            <a:ext cx="932330" cy="93783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Franklin Gothic Demi Cond" panose="020B0706030402020204" pitchFamily="34" charset="0"/>
              </a:defRPr>
            </a:lvl1pPr>
          </a:lstStyle>
          <a:p>
            <a:pPr lvl="0"/>
            <a:r>
              <a:rPr lang="en-US" dirty="0"/>
              <a:t>##</a:t>
            </a:r>
          </a:p>
        </p:txBody>
      </p:sp>
      <p:sp>
        <p:nvSpPr>
          <p:cNvPr id="98" name="Text Placeholder 3"/>
          <p:cNvSpPr>
            <a:spLocks noGrp="1"/>
          </p:cNvSpPr>
          <p:nvPr>
            <p:ph type="body" sz="half" idx="33" hasCustomPrompt="1"/>
          </p:nvPr>
        </p:nvSpPr>
        <p:spPr>
          <a:xfrm>
            <a:off x="5732930" y="2971800"/>
            <a:ext cx="2725270" cy="914399"/>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section title</a:t>
            </a:r>
          </a:p>
        </p:txBody>
      </p:sp>
      <p:sp>
        <p:nvSpPr>
          <p:cNvPr id="99" name="Text Placeholder 29"/>
          <p:cNvSpPr>
            <a:spLocks noGrp="1"/>
          </p:cNvSpPr>
          <p:nvPr>
            <p:ph type="body" sz="quarter" idx="34" hasCustomPrompt="1"/>
          </p:nvPr>
        </p:nvSpPr>
        <p:spPr>
          <a:xfrm>
            <a:off x="4800600" y="2948353"/>
            <a:ext cx="932330" cy="93783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Franklin Gothic Demi Cond" panose="020B0706030402020204" pitchFamily="34" charset="0"/>
              </a:defRPr>
            </a:lvl1pPr>
          </a:lstStyle>
          <a:p>
            <a:pPr lvl="0"/>
            <a:r>
              <a:rPr lang="en-US" dirty="0"/>
              <a:t>##</a:t>
            </a:r>
          </a:p>
        </p:txBody>
      </p:sp>
      <p:sp>
        <p:nvSpPr>
          <p:cNvPr id="100" name="Text Placeholder 3"/>
          <p:cNvSpPr>
            <a:spLocks noGrp="1"/>
          </p:cNvSpPr>
          <p:nvPr>
            <p:ph type="body" sz="half" idx="35" hasCustomPrompt="1"/>
          </p:nvPr>
        </p:nvSpPr>
        <p:spPr>
          <a:xfrm>
            <a:off x="5732930" y="3886205"/>
            <a:ext cx="2725270" cy="914399"/>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section title</a:t>
            </a:r>
          </a:p>
        </p:txBody>
      </p:sp>
      <p:sp>
        <p:nvSpPr>
          <p:cNvPr id="101" name="Text Placeholder 29"/>
          <p:cNvSpPr>
            <a:spLocks noGrp="1"/>
          </p:cNvSpPr>
          <p:nvPr>
            <p:ph type="body" sz="quarter" idx="36" hasCustomPrompt="1"/>
          </p:nvPr>
        </p:nvSpPr>
        <p:spPr>
          <a:xfrm>
            <a:off x="4800600" y="3862758"/>
            <a:ext cx="932330" cy="93783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Franklin Gothic Demi Cond" panose="020B0706030402020204" pitchFamily="34" charset="0"/>
              </a:defRPr>
            </a:lvl1pPr>
          </a:lstStyle>
          <a:p>
            <a:pPr lvl="0"/>
            <a:r>
              <a:rPr lang="en-US" dirty="0"/>
              <a:t>##</a:t>
            </a:r>
          </a:p>
        </p:txBody>
      </p:sp>
      <p:sp>
        <p:nvSpPr>
          <p:cNvPr id="102" name="Text Placeholder 3"/>
          <p:cNvSpPr>
            <a:spLocks noGrp="1"/>
          </p:cNvSpPr>
          <p:nvPr>
            <p:ph type="body" sz="half" idx="37" hasCustomPrompt="1"/>
          </p:nvPr>
        </p:nvSpPr>
        <p:spPr>
          <a:xfrm>
            <a:off x="5732930" y="4800610"/>
            <a:ext cx="2725270" cy="914399"/>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section title</a:t>
            </a:r>
          </a:p>
        </p:txBody>
      </p:sp>
      <p:sp>
        <p:nvSpPr>
          <p:cNvPr id="103" name="Text Placeholder 29"/>
          <p:cNvSpPr>
            <a:spLocks noGrp="1"/>
          </p:cNvSpPr>
          <p:nvPr>
            <p:ph type="body" sz="quarter" idx="38" hasCustomPrompt="1"/>
          </p:nvPr>
        </p:nvSpPr>
        <p:spPr>
          <a:xfrm>
            <a:off x="4800600" y="4777163"/>
            <a:ext cx="932330" cy="93783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Franklin Gothic Demi Cond" panose="020B0706030402020204" pitchFamily="34" charset="0"/>
              </a:defRPr>
            </a:lvl1pPr>
          </a:lstStyle>
          <a:p>
            <a:pPr lvl="0"/>
            <a:r>
              <a:rPr lang="en-US" dirty="0"/>
              <a:t>##</a:t>
            </a:r>
          </a:p>
        </p:txBody>
      </p:sp>
    </p:spTree>
    <p:extLst>
      <p:ext uri="{BB962C8B-B14F-4D97-AF65-F5344CB8AC3E}">
        <p14:creationId xmlns:p14="http://schemas.microsoft.com/office/powerpoint/2010/main" val="3850515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TextBox 7"/>
          <p:cNvSpPr txBox="1"/>
          <p:nvPr userDrawn="1"/>
        </p:nvSpPr>
        <p:spPr>
          <a:xfrm>
            <a:off x="8165123" y="6589187"/>
            <a:ext cx="293077" cy="123111"/>
          </a:xfrm>
          <a:prstGeom prst="rect">
            <a:avLst/>
          </a:prstGeom>
          <a:noFill/>
        </p:spPr>
        <p:txBody>
          <a:bodyPr wrap="square" lIns="0" tIns="0" rIns="0" bIns="0" rtlCol="0" anchor="b">
            <a:spAutoFit/>
          </a:bodyPr>
          <a:lstStyle/>
          <a:p>
            <a:pPr algn="r"/>
            <a:fld id="{12EB7FDA-3CFA-48E9-9A35-E50E94D3505F}" type="slidenum">
              <a:rPr lang="en-US" sz="800" smtClean="0">
                <a:solidFill>
                  <a:schemeClr val="tx2">
                    <a:lumMod val="60000"/>
                    <a:lumOff val="40000"/>
                  </a:schemeClr>
                </a:solidFill>
                <a:latin typeface="+mn-lt"/>
              </a:rPr>
              <a:pPr algn="r"/>
              <a:t>‹#›</a:t>
            </a:fld>
            <a:endParaRPr lang="en-US" sz="800" dirty="0">
              <a:solidFill>
                <a:schemeClr val="tx2">
                  <a:lumMod val="60000"/>
                  <a:lumOff val="40000"/>
                </a:schemeClr>
              </a:solidFill>
              <a:latin typeface="+mn-lt"/>
            </a:endParaRPr>
          </a:p>
        </p:txBody>
      </p:sp>
      <p:sp>
        <p:nvSpPr>
          <p:cNvPr id="12" name="Text Placeholder 10"/>
          <p:cNvSpPr>
            <a:spLocks noGrp="1"/>
          </p:cNvSpPr>
          <p:nvPr>
            <p:ph type="body" sz="quarter" idx="14" hasCustomPrompt="1"/>
          </p:nvPr>
        </p:nvSpPr>
        <p:spPr>
          <a:xfrm>
            <a:off x="685800" y="6564565"/>
            <a:ext cx="5029200" cy="147733"/>
          </a:xfrm>
        </p:spPr>
        <p:txBody>
          <a:bodyPr wrap="square" anchor="b">
            <a:spAutoFit/>
          </a:bodyPr>
          <a:lstStyle>
            <a:lvl1pPr>
              <a:defRPr sz="800" baseline="0">
                <a:solidFill>
                  <a:schemeClr val="tx2">
                    <a:lumMod val="60000"/>
                    <a:lumOff val="40000"/>
                  </a:schemeClr>
                </a:solidFill>
                <a:latin typeface="+mn-lt"/>
              </a:defRPr>
            </a:lvl1pPr>
          </a:lstStyle>
          <a:p>
            <a:pPr lvl="0"/>
            <a:r>
              <a:rPr lang="en-US" dirty="0"/>
              <a:t>click to insert source</a:t>
            </a:r>
          </a:p>
        </p:txBody>
      </p:sp>
    </p:spTree>
    <p:extLst>
      <p:ext uri="{BB962C8B-B14F-4D97-AF65-F5344CB8AC3E}">
        <p14:creationId xmlns:p14="http://schemas.microsoft.com/office/powerpoint/2010/main" val="29028204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Dark">
    <p:bg>
      <p:bgPr>
        <a:gradFill>
          <a:gsLst>
            <a:gs pos="0">
              <a:schemeClr val="accent1"/>
            </a:gs>
            <a:gs pos="77000">
              <a:schemeClr val="accent1">
                <a:lumMod val="30000"/>
              </a:schemeClr>
            </a:gs>
          </a:gsLst>
          <a:path path="circle">
            <a:fillToRect l="100000" t="100000"/>
          </a:path>
        </a:gradFill>
        <a:effectLst/>
      </p:bgPr>
    </p:bg>
    <p:spTree>
      <p:nvGrpSpPr>
        <p:cNvPr id="1" name=""/>
        <p:cNvGrpSpPr/>
        <p:nvPr/>
      </p:nvGrpSpPr>
      <p:grpSpPr>
        <a:xfrm>
          <a:off x="0" y="0"/>
          <a:ext cx="0" cy="0"/>
          <a:chOff x="0" y="0"/>
          <a:chExt cx="0" cy="0"/>
        </a:xfrm>
      </p:grpSpPr>
      <p:sp>
        <p:nvSpPr>
          <p:cNvPr id="3" name="Freeform 2"/>
          <p:cNvSpPr/>
          <p:nvPr userDrawn="1"/>
        </p:nvSpPr>
        <p:spPr bwMode="ltGray">
          <a:xfrm>
            <a:off x="-6350" y="12700"/>
            <a:ext cx="5994400" cy="6840538"/>
          </a:xfrm>
          <a:custGeom>
            <a:avLst/>
            <a:gdLst>
              <a:gd name="connsiteX0" fmla="*/ 0 w 6057900"/>
              <a:gd name="connsiteY0" fmla="*/ 1117600 h 6851650"/>
              <a:gd name="connsiteX1" fmla="*/ 0 w 6057900"/>
              <a:gd name="connsiteY1" fmla="*/ 6851650 h 6851650"/>
              <a:gd name="connsiteX2" fmla="*/ 6057900 w 6057900"/>
              <a:gd name="connsiteY2" fmla="*/ 0 h 6851650"/>
              <a:gd name="connsiteX3" fmla="*/ 1911350 w 6057900"/>
              <a:gd name="connsiteY3"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40538"/>
              <a:gd name="connsiteX1" fmla="*/ 2381 w 6057900"/>
              <a:gd name="connsiteY1" fmla="*/ 6839744 h 6840538"/>
              <a:gd name="connsiteX2" fmla="*/ 84931 w 6057900"/>
              <a:gd name="connsiteY2" fmla="*/ 6840538 h 6840538"/>
              <a:gd name="connsiteX3" fmla="*/ 6057900 w 6057900"/>
              <a:gd name="connsiteY3" fmla="*/ 0 h 6840538"/>
              <a:gd name="connsiteX4" fmla="*/ 1911350 w 6057900"/>
              <a:gd name="connsiteY4" fmla="*/ 0 h 6840538"/>
              <a:gd name="connsiteX0" fmla="*/ 0 w 5994400"/>
              <a:gd name="connsiteY0" fmla="*/ 1117600 h 6840538"/>
              <a:gd name="connsiteX1" fmla="*/ 2381 w 5994400"/>
              <a:gd name="connsiteY1" fmla="*/ 6839744 h 6840538"/>
              <a:gd name="connsiteX2" fmla="*/ 84931 w 5994400"/>
              <a:gd name="connsiteY2" fmla="*/ 6840538 h 6840538"/>
              <a:gd name="connsiteX3" fmla="*/ 5994400 w 5994400"/>
              <a:gd name="connsiteY3" fmla="*/ 0 h 6840538"/>
              <a:gd name="connsiteX4" fmla="*/ 1911350 w 5994400"/>
              <a:gd name="connsiteY4" fmla="*/ 0 h 6840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400" h="6840538">
                <a:moveTo>
                  <a:pt x="0" y="1117600"/>
                </a:moveTo>
                <a:cubicBezTo>
                  <a:pt x="794" y="3024981"/>
                  <a:pt x="1587" y="4932363"/>
                  <a:pt x="2381" y="6839744"/>
                </a:cubicBezTo>
                <a:lnTo>
                  <a:pt x="84931" y="6840538"/>
                </a:lnTo>
                <a:lnTo>
                  <a:pt x="5994400" y="0"/>
                </a:lnTo>
                <a:lnTo>
                  <a:pt x="1911350" y="0"/>
                </a:lnTo>
              </a:path>
            </a:pathLst>
          </a:custGeom>
          <a:gradFill flip="none" rotWithShape="1">
            <a:gsLst>
              <a:gs pos="100000">
                <a:schemeClr val="accent1">
                  <a:alpha val="0"/>
                </a:schemeClr>
              </a:gs>
              <a:gs pos="0">
                <a:schemeClr val="accent1">
                  <a:alpha val="3500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85319" y="1905001"/>
            <a:ext cx="7773412" cy="2225262"/>
          </a:xfrm>
        </p:spPr>
        <p:txBody>
          <a:bodyPr anchor="ctr"/>
          <a:lstStyle>
            <a:lvl1pPr>
              <a:lnSpc>
                <a:spcPct val="95000"/>
              </a:lnSpc>
              <a:defRPr sz="4200">
                <a:solidFill>
                  <a:schemeClr val="bg1"/>
                </a:solidFill>
              </a:defRPr>
            </a:lvl1pPr>
          </a:lstStyle>
          <a:p>
            <a:r>
              <a:rPr lang="en-US" dirty="0"/>
              <a:t>Click to edit Master title style</a:t>
            </a:r>
          </a:p>
        </p:txBody>
      </p:sp>
      <p:sp>
        <p:nvSpPr>
          <p:cNvPr id="10" name="Text Placeholder 9"/>
          <p:cNvSpPr>
            <a:spLocks noGrp="1"/>
          </p:cNvSpPr>
          <p:nvPr>
            <p:ph type="body" sz="quarter" idx="14" hasCustomPrompt="1"/>
          </p:nvPr>
        </p:nvSpPr>
        <p:spPr>
          <a:xfrm>
            <a:off x="685269" y="4620890"/>
            <a:ext cx="7775100" cy="1415772"/>
          </a:xfrm>
        </p:spPr>
        <p:txBody>
          <a:bodyPr>
            <a:noAutofit/>
          </a:bodyPr>
          <a:lstStyle>
            <a:lvl1pPr marL="0" indent="0">
              <a:lnSpc>
                <a:spcPct val="95000"/>
              </a:lnSpc>
              <a:spcAft>
                <a:spcPts val="0"/>
              </a:spcAft>
              <a:buFont typeface="Arial" panose="020B0604020202020204" pitchFamily="34" charset="0"/>
              <a:buChar char="​"/>
              <a:defRPr sz="2100">
                <a:solidFill>
                  <a:schemeClr val="accent1"/>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bg1"/>
                </a:solidFill>
              </a:defRPr>
            </a:lvl2pPr>
            <a:lvl3pPr marL="0" indent="0">
              <a:lnSpc>
                <a:spcPct val="95000"/>
              </a:lnSpc>
              <a:spcBef>
                <a:spcPts val="0"/>
              </a:spcBef>
              <a:spcAft>
                <a:spcPts val="200"/>
              </a:spcAft>
              <a:buFont typeface="Arial" panose="020B0604020202020204" pitchFamily="34" charset="0"/>
              <a:buChar char="​"/>
              <a:defRPr sz="1500">
                <a:solidFill>
                  <a:schemeClr val="bg1"/>
                </a:solidFill>
              </a:defRPr>
            </a:lvl3pPr>
            <a:lvl4pPr marL="0" indent="0">
              <a:lnSpc>
                <a:spcPct val="95000"/>
              </a:lnSpc>
              <a:spcBef>
                <a:spcPts val="0"/>
              </a:spcBef>
              <a:spcAft>
                <a:spcPts val="200"/>
              </a:spcAft>
              <a:buFont typeface="Arial" panose="020B0604020202020204" pitchFamily="34" charset="0"/>
              <a:buChar char="​"/>
              <a:defRPr sz="1500">
                <a:solidFill>
                  <a:schemeClr val="bg1"/>
                </a:solidFill>
              </a:defRPr>
            </a:lvl4pPr>
            <a:lvl5pPr marL="0" indent="0">
              <a:lnSpc>
                <a:spcPct val="95000"/>
              </a:lnSpc>
              <a:spcBef>
                <a:spcPts val="0"/>
              </a:spcBef>
              <a:spcAft>
                <a:spcPts val="200"/>
              </a:spcAft>
              <a:buFont typeface="Arial" panose="020B0604020202020204" pitchFamily="34" charset="0"/>
              <a:buChar char="​"/>
              <a:defRPr sz="15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p:cNvGrpSpPr/>
          <p:nvPr userDrawn="1"/>
        </p:nvGrpSpPr>
        <p:grpSpPr>
          <a:xfrm>
            <a:off x="683581" y="1732950"/>
            <a:ext cx="7776838" cy="2672550"/>
            <a:chOff x="914400" y="1732950"/>
            <a:chExt cx="7316788" cy="2672550"/>
          </a:xfrm>
        </p:grpSpPr>
        <p:cxnSp>
          <p:nvCxnSpPr>
            <p:cNvPr id="11" name="Straight Connector 10"/>
            <p:cNvCxnSpPr/>
            <p:nvPr userDrawn="1"/>
          </p:nvCxnSpPr>
          <p:spPr>
            <a:xfrm>
              <a:off x="914400" y="1732950"/>
              <a:ext cx="7315200"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15988" y="4302313"/>
              <a:ext cx="7315200"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tx2">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2">
                    <a:lumMod val="20000"/>
                    <a:lumOff val="80000"/>
                  </a:schemeClr>
                </a:solidFill>
              </a:endParaRPr>
            </a:p>
          </p:txBody>
        </p:sp>
      </p:grpSp>
    </p:spTree>
    <p:extLst>
      <p:ext uri="{BB962C8B-B14F-4D97-AF65-F5344CB8AC3E}">
        <p14:creationId xmlns:p14="http://schemas.microsoft.com/office/powerpoint/2010/main" val="213999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3631" y="1905001"/>
            <a:ext cx="7775100" cy="2225262"/>
          </a:xfrm>
        </p:spPr>
        <p:txBody>
          <a:bodyPr anchor="ctr"/>
          <a:lstStyle>
            <a:lvl1pPr>
              <a:lnSpc>
                <a:spcPct val="95000"/>
              </a:lnSpc>
              <a:defRPr sz="4200">
                <a:solidFill>
                  <a:schemeClr val="tx2"/>
                </a:solidFill>
              </a:defRPr>
            </a:lvl1pPr>
          </a:lstStyle>
          <a:p>
            <a:r>
              <a:rPr lang="en-US" dirty="0"/>
              <a:t>Click to edit Master title style</a:t>
            </a:r>
          </a:p>
        </p:txBody>
      </p:sp>
      <p:sp>
        <p:nvSpPr>
          <p:cNvPr id="10" name="Text Placeholder 9"/>
          <p:cNvSpPr>
            <a:spLocks noGrp="1"/>
          </p:cNvSpPr>
          <p:nvPr>
            <p:ph type="body" sz="quarter" idx="14" hasCustomPrompt="1"/>
          </p:nvPr>
        </p:nvSpPr>
        <p:spPr>
          <a:xfrm>
            <a:off x="683581" y="4620890"/>
            <a:ext cx="7776788" cy="1415772"/>
          </a:xfrm>
        </p:spPr>
        <p:txBody>
          <a:bodyPr>
            <a:noAutofit/>
          </a:bodyPr>
          <a:lstStyle>
            <a:lvl1pPr marL="0" indent="0">
              <a:lnSpc>
                <a:spcPct val="95000"/>
              </a:lnSpc>
              <a:spcAft>
                <a:spcPts val="0"/>
              </a:spcAft>
              <a:buFont typeface="Arial" panose="020B0604020202020204" pitchFamily="34" charset="0"/>
              <a:buChar char="​"/>
              <a:defRPr sz="2100">
                <a:solidFill>
                  <a:schemeClr val="accent1"/>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2pPr>
            <a:lvl3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3pPr>
            <a:lvl4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4pPr>
            <a:lvl5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p:cNvGrpSpPr/>
          <p:nvPr userDrawn="1"/>
        </p:nvGrpSpPr>
        <p:grpSpPr>
          <a:xfrm>
            <a:off x="683631" y="1732950"/>
            <a:ext cx="7776788" cy="2672550"/>
            <a:chOff x="914400" y="1732950"/>
            <a:chExt cx="7316788" cy="2672550"/>
          </a:xfrm>
        </p:grpSpPr>
        <p:cxnSp>
          <p:nvCxnSpPr>
            <p:cNvPr id="11" name="Straight Connector 10"/>
            <p:cNvCxnSpPr/>
            <p:nvPr userDrawn="1"/>
          </p:nvCxnSpPr>
          <p:spPr>
            <a:xfrm>
              <a:off x="914400" y="1732950"/>
              <a:ext cx="73152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15988" y="4302313"/>
              <a:ext cx="7315200"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tx2">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3999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gu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5" name="TextBox 24"/>
          <p:cNvSpPr txBox="1"/>
          <p:nvPr userDrawn="1"/>
        </p:nvSpPr>
        <p:spPr>
          <a:xfrm>
            <a:off x="-952500" y="2959100"/>
            <a:ext cx="65" cy="332399"/>
          </a:xfrm>
          <a:prstGeom prst="rect">
            <a:avLst/>
          </a:prstGeom>
          <a:noFill/>
        </p:spPr>
        <p:txBody>
          <a:bodyPr wrap="none" lIns="0" tIns="0" rIns="0" bIns="0" rtlCol="0">
            <a:spAutoFit/>
          </a:bodyPr>
          <a:lstStyle/>
          <a:p>
            <a:pPr>
              <a:lnSpc>
                <a:spcPct val="120000"/>
              </a:lnSpc>
            </a:pPr>
            <a:endParaRPr lang="en-US" dirty="0">
              <a:solidFill>
                <a:schemeClr val="tx2"/>
              </a:solidFill>
            </a:endParaRPr>
          </a:p>
        </p:txBody>
      </p:sp>
      <p:sp>
        <p:nvSpPr>
          <p:cNvPr id="37" name="Text Placeholder 31"/>
          <p:cNvSpPr>
            <a:spLocks noGrp="1"/>
          </p:cNvSpPr>
          <p:nvPr>
            <p:ph type="body" sz="quarter" idx="10"/>
          </p:nvPr>
        </p:nvSpPr>
        <p:spPr>
          <a:xfrm>
            <a:off x="6167762" y="2904236"/>
            <a:ext cx="2301535" cy="2746756"/>
          </a:xfrm>
        </p:spPr>
        <p:txBody>
          <a:bodyPr/>
          <a:lstStyle>
            <a:lvl1pPr marL="0" indent="0">
              <a:spcBef>
                <a:spcPts val="0"/>
              </a:spcBef>
              <a:spcAft>
                <a:spcPts val="0"/>
              </a:spcAft>
              <a:defRPr lang="en-US" sz="1700" dirty="0" smtClean="0">
                <a:solidFill>
                  <a:schemeClr val="accent1"/>
                </a:solidFill>
                <a:latin typeface="Franklin Gothic Demi Cond" panose="020B0706030402020204" pitchFamily="34" charset="0"/>
              </a:defRPr>
            </a:lvl1pPr>
            <a:lvl2pPr marL="0" indent="0">
              <a:lnSpc>
                <a:spcPct val="110000"/>
              </a:lnSpc>
              <a:spcBef>
                <a:spcPts val="0"/>
              </a:spcBef>
              <a:spcAft>
                <a:spcPts val="0"/>
              </a:spcAft>
              <a:buFont typeface="Arial" panose="020B0604020202020204" pitchFamily="34" charset="0"/>
              <a:buChar char="​"/>
              <a:defRPr sz="1500">
                <a:solidFill>
                  <a:schemeClr val="tx2"/>
                </a:solidFill>
              </a:defRPr>
            </a:lvl2pPr>
            <a:lvl3pPr marL="0" indent="0">
              <a:lnSpc>
                <a:spcPct val="110000"/>
              </a:lnSpc>
              <a:spcBef>
                <a:spcPts val="0"/>
              </a:spcBef>
              <a:spcAft>
                <a:spcPts val="0"/>
              </a:spcAft>
              <a:buFont typeface="Arial" panose="020B0604020202020204" pitchFamily="34" charset="0"/>
              <a:buChar char="​"/>
              <a:defRPr sz="1500">
                <a:solidFill>
                  <a:schemeClr val="tx2"/>
                </a:solidFill>
              </a:defRPr>
            </a:lvl3pPr>
            <a:lvl4pPr marL="0" indent="0">
              <a:lnSpc>
                <a:spcPct val="110000"/>
              </a:lnSpc>
              <a:spcBef>
                <a:spcPts val="0"/>
              </a:spcBef>
              <a:spcAft>
                <a:spcPts val="0"/>
              </a:spcAft>
              <a:buFont typeface="Arial" panose="020B0604020202020204" pitchFamily="34" charset="0"/>
              <a:buChar char="​"/>
              <a:defRPr sz="1500">
                <a:solidFill>
                  <a:schemeClr val="tx2"/>
                </a:solidFill>
              </a:defRPr>
            </a:lvl4pPr>
            <a:lvl5pPr marL="0" indent="0">
              <a:lnSpc>
                <a:spcPct val="110000"/>
              </a:lnSpc>
              <a:spcBef>
                <a:spcPts val="0"/>
              </a:spcBef>
              <a:spcAft>
                <a:spcPts val="0"/>
              </a:spcAft>
              <a:buFont typeface="Arial" panose="020B0604020202020204" pitchFamily="34" charset="0"/>
              <a:buChar char="​"/>
              <a:defRPr sz="15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676656" y="2940812"/>
            <a:ext cx="4587802" cy="2946231"/>
          </a:xfrm>
        </p:spPr>
        <p:txBody>
          <a:bodyPr/>
          <a:lstStyle>
            <a:lvl1pPr marL="0" algn="r" defTabSz="914400" rtl="0" eaLnBrk="1" latinLnBrk="0" hangingPunct="1">
              <a:lnSpc>
                <a:spcPct val="70000"/>
              </a:lnSpc>
              <a:buNone/>
              <a:defRPr lang="en-US" sz="8000" kern="1200" dirty="0" smtClean="0">
                <a:solidFill>
                  <a:schemeClr val="tx2"/>
                </a:solidFill>
                <a:latin typeface="+mn-lt"/>
                <a:ea typeface="+mn-ea"/>
                <a:cs typeface="+mn-cs"/>
              </a:defRPr>
            </a:lvl1pPr>
            <a:lvl2pPr algn="r">
              <a:defRPr/>
            </a:lvl2pPr>
            <a:lvl3pPr algn="r">
              <a:defRPr/>
            </a:lvl3pPr>
            <a:lvl4pPr algn="r">
              <a:defRPr/>
            </a:lvl4pPr>
            <a:lvl5pPr algn="r">
              <a:defRPr/>
            </a:lvl5pPr>
          </a:lstStyle>
          <a:p>
            <a:pPr lvl="0"/>
            <a:r>
              <a:rPr lang="en-US" dirty="0"/>
              <a:t>Edit text</a:t>
            </a:r>
          </a:p>
        </p:txBody>
      </p:sp>
      <p:cxnSp>
        <p:nvCxnSpPr>
          <p:cNvPr id="6" name="Straight Connector 5"/>
          <p:cNvCxnSpPr/>
          <p:nvPr userDrawn="1"/>
        </p:nvCxnSpPr>
        <p:spPr>
          <a:xfrm>
            <a:off x="5717219" y="2769833"/>
            <a:ext cx="0" cy="2881159"/>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853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E28D29-1ECB-41DF-951B-2A23F95AD026}" type="datetimeFigureOut">
              <a:rPr lang="en-US" dirty="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8E3F4F-51B2-42EE-AFA2-40C4572185CC}" type="slidenum">
              <a:rPr lang="en-US" dirty="0"/>
              <a:t>‹#›</a:t>
            </a:fld>
            <a:endParaRPr lang="en-US" dirty="0"/>
          </a:p>
        </p:txBody>
      </p:sp>
    </p:spTree>
    <p:extLst>
      <p:ext uri="{BB962C8B-B14F-4D97-AF65-F5344CB8AC3E}">
        <p14:creationId xmlns:p14="http://schemas.microsoft.com/office/powerpoint/2010/main" val="1336225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595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033368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2/27/2022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159756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2/27/2022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02855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2/27/2022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155759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96DFF08F-DC6B-4601-B491-B0F83F6DD2DA}" type="datetimeFigureOut">
              <a:rPr lang="en-US" dirty="0"/>
              <a:pPr/>
              <a:t>2/27/2022</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128141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479610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2/27/2022</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011014"/>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58" r:id="rId13"/>
    <p:sldLayoutId id="2147483661" r:id="rId14"/>
    <p:sldLayoutId id="2147483662" r:id="rId15"/>
    <p:sldLayoutId id="2147483663" r:id="rId16"/>
    <p:sldLayoutId id="2147483664" r:id="rId17"/>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Geometric Design Sprint</a:t>
            </a:r>
          </a:p>
        </p:txBody>
      </p:sp>
      <p:sp>
        <p:nvSpPr>
          <p:cNvPr id="9" name="Text Placeholder 8"/>
          <p:cNvSpPr>
            <a:spLocks noGrp="1"/>
          </p:cNvSpPr>
          <p:nvPr>
            <p:ph type="body" sz="quarter" idx="14"/>
          </p:nvPr>
        </p:nvSpPr>
        <p:spPr/>
        <p:txBody>
          <a:bodyPr/>
          <a:lstStyle/>
          <a:p>
            <a:r>
              <a:rPr lang="en-US" dirty="0"/>
              <a:t>Andrew Green</a:t>
            </a:r>
          </a:p>
          <a:p>
            <a:pPr lvl="1">
              <a:buNone/>
            </a:pPr>
            <a:r>
              <a:rPr lang="en-US" dirty="0"/>
              <a:t>ENGR112-0001</a:t>
            </a:r>
          </a:p>
          <a:p>
            <a:pPr lvl="1"/>
            <a:r>
              <a:rPr lang="en-US" dirty="0"/>
              <a:t>2/27/22</a:t>
            </a:r>
          </a:p>
          <a:p>
            <a:pPr lvl="1"/>
            <a:r>
              <a:rPr lang="en-US" dirty="0"/>
              <a:t>In accordance with JMU honor code policy.</a:t>
            </a:r>
          </a:p>
        </p:txBody>
      </p:sp>
    </p:spTree>
    <p:extLst>
      <p:ext uri="{BB962C8B-B14F-4D97-AF65-F5344CB8AC3E}">
        <p14:creationId xmlns:p14="http://schemas.microsoft.com/office/powerpoint/2010/main" val="1650756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AF581-4693-463F-AE24-6A294292F260}"/>
              </a:ext>
            </a:extLst>
          </p:cNvPr>
          <p:cNvSpPr>
            <a:spLocks noGrp="1"/>
          </p:cNvSpPr>
          <p:nvPr>
            <p:ph type="title"/>
          </p:nvPr>
        </p:nvSpPr>
        <p:spPr/>
        <p:txBody>
          <a:bodyPr/>
          <a:lstStyle/>
          <a:p>
            <a:r>
              <a:rPr lang="en-US" dirty="0"/>
              <a:t>Pen Cap, One Perspective</a:t>
            </a:r>
          </a:p>
        </p:txBody>
      </p:sp>
      <p:sp>
        <p:nvSpPr>
          <p:cNvPr id="4" name="Text Placeholder 3">
            <a:extLst>
              <a:ext uri="{FF2B5EF4-FFF2-40B4-BE49-F238E27FC236}">
                <a16:creationId xmlns:a16="http://schemas.microsoft.com/office/drawing/2014/main" id="{0B506477-B6C6-48C8-B49B-B6E892AB2F13}"/>
              </a:ext>
            </a:extLst>
          </p:cNvPr>
          <p:cNvSpPr>
            <a:spLocks noGrp="1"/>
          </p:cNvSpPr>
          <p:nvPr>
            <p:ph type="body" sz="half" idx="2"/>
          </p:nvPr>
        </p:nvSpPr>
        <p:spPr/>
        <p:txBody>
          <a:bodyPr/>
          <a:lstStyle/>
          <a:p>
            <a:r>
              <a:rPr lang="en-US" dirty="0"/>
              <a:t>Creating this drawing was relatively simple, with the earlier approach of using a rectangular prism around the cylinder working well, with the only point of pause being the offshoot for the clip and showing it in perspective. I felt pretty good about the improvements in drawing ability this project had given me by this fifth object.</a:t>
            </a:r>
          </a:p>
        </p:txBody>
      </p:sp>
      <p:pic>
        <p:nvPicPr>
          <p:cNvPr id="10" name="Content Placeholder 9">
            <a:extLst>
              <a:ext uri="{FF2B5EF4-FFF2-40B4-BE49-F238E27FC236}">
                <a16:creationId xmlns:a16="http://schemas.microsoft.com/office/drawing/2014/main" id="{A2F3C6DF-8AD2-402E-B526-66AEDC84F209}"/>
              </a:ext>
            </a:extLst>
          </p:cNvPr>
          <p:cNvPicPr>
            <a:picLocks noGrp="1" noChangeAspect="1"/>
          </p:cNvPicPr>
          <p:nvPr>
            <p:ph idx="1"/>
          </p:nvPr>
        </p:nvPicPr>
        <p:blipFill>
          <a:blip r:embed="rId2"/>
          <a:stretch>
            <a:fillRect/>
          </a:stretch>
        </p:blipFill>
        <p:spPr>
          <a:xfrm>
            <a:off x="3521757" y="634377"/>
            <a:ext cx="5168984" cy="5670827"/>
          </a:xfrm>
        </p:spPr>
      </p:pic>
    </p:spTree>
    <p:extLst>
      <p:ext uri="{BB962C8B-B14F-4D97-AF65-F5344CB8AC3E}">
        <p14:creationId xmlns:p14="http://schemas.microsoft.com/office/powerpoint/2010/main" val="3563289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698E-413C-4F42-9C53-3D24D0AAC2D9}"/>
              </a:ext>
            </a:extLst>
          </p:cNvPr>
          <p:cNvSpPr>
            <a:spLocks noGrp="1"/>
          </p:cNvSpPr>
          <p:nvPr>
            <p:ph type="title"/>
          </p:nvPr>
        </p:nvSpPr>
        <p:spPr/>
        <p:txBody>
          <a:bodyPr/>
          <a:lstStyle/>
          <a:p>
            <a:r>
              <a:rPr lang="en-US" dirty="0"/>
              <a:t>Pen Cap, Two Perspectives</a:t>
            </a:r>
          </a:p>
        </p:txBody>
      </p:sp>
      <p:sp>
        <p:nvSpPr>
          <p:cNvPr id="4" name="Text Placeholder 3">
            <a:extLst>
              <a:ext uri="{FF2B5EF4-FFF2-40B4-BE49-F238E27FC236}">
                <a16:creationId xmlns:a16="http://schemas.microsoft.com/office/drawing/2014/main" id="{2FEF1232-32EF-437E-A8FA-44EAFD3E1967}"/>
              </a:ext>
            </a:extLst>
          </p:cNvPr>
          <p:cNvSpPr>
            <a:spLocks noGrp="1"/>
          </p:cNvSpPr>
          <p:nvPr>
            <p:ph type="body" sz="half" idx="2"/>
          </p:nvPr>
        </p:nvSpPr>
        <p:spPr/>
        <p:txBody>
          <a:bodyPr/>
          <a:lstStyle/>
          <a:p>
            <a:r>
              <a:rPr lang="en-US" dirty="0"/>
              <a:t>Similar to the ink tube drawings, this component was simple, with no cones or otherwise complex shapes, and I feel it turned out well. Showing the clip was again my only point of hesitation but I am proud of how the rest of it turned out.</a:t>
            </a:r>
          </a:p>
        </p:txBody>
      </p:sp>
      <p:pic>
        <p:nvPicPr>
          <p:cNvPr id="10" name="Content Placeholder 9">
            <a:extLst>
              <a:ext uri="{FF2B5EF4-FFF2-40B4-BE49-F238E27FC236}">
                <a16:creationId xmlns:a16="http://schemas.microsoft.com/office/drawing/2014/main" id="{1C6EB306-229C-46C6-8691-D7DA60DAA8BB}"/>
              </a:ext>
            </a:extLst>
          </p:cNvPr>
          <p:cNvPicPr>
            <a:picLocks noGrp="1" noChangeAspect="1"/>
          </p:cNvPicPr>
          <p:nvPr>
            <p:ph idx="1"/>
          </p:nvPr>
        </p:nvPicPr>
        <p:blipFill>
          <a:blip r:embed="rId2"/>
          <a:stretch>
            <a:fillRect/>
          </a:stretch>
        </p:blipFill>
        <p:spPr>
          <a:xfrm>
            <a:off x="3287329" y="1739438"/>
            <a:ext cx="5601868" cy="3379124"/>
          </a:xfrm>
        </p:spPr>
      </p:pic>
    </p:spTree>
    <p:extLst>
      <p:ext uri="{BB962C8B-B14F-4D97-AF65-F5344CB8AC3E}">
        <p14:creationId xmlns:p14="http://schemas.microsoft.com/office/powerpoint/2010/main" val="53155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C5414D-42B3-4C49-8B51-DFC7E51FFE6D}"/>
              </a:ext>
            </a:extLst>
          </p:cNvPr>
          <p:cNvSpPr>
            <a:spLocks noGrp="1"/>
          </p:cNvSpPr>
          <p:nvPr>
            <p:ph type="title"/>
          </p:nvPr>
        </p:nvSpPr>
        <p:spPr/>
        <p:txBody>
          <a:bodyPr/>
          <a:lstStyle/>
          <a:p>
            <a:r>
              <a:rPr lang="en-US" dirty="0"/>
              <a:t>Hand Drawings Reflection</a:t>
            </a:r>
          </a:p>
        </p:txBody>
      </p:sp>
      <p:sp>
        <p:nvSpPr>
          <p:cNvPr id="6" name="Content Placeholder 5">
            <a:extLst>
              <a:ext uri="{FF2B5EF4-FFF2-40B4-BE49-F238E27FC236}">
                <a16:creationId xmlns:a16="http://schemas.microsoft.com/office/drawing/2014/main" id="{474CB98A-4F2D-452D-8684-B9B6BE7F9465}"/>
              </a:ext>
            </a:extLst>
          </p:cNvPr>
          <p:cNvSpPr>
            <a:spLocks noGrp="1"/>
          </p:cNvSpPr>
          <p:nvPr>
            <p:ph idx="1"/>
          </p:nvPr>
        </p:nvSpPr>
        <p:spPr/>
        <p:txBody>
          <a:bodyPr/>
          <a:lstStyle/>
          <a:p>
            <a:r>
              <a:rPr lang="en-US" dirty="0"/>
              <a:t>My selection process for the parts I drew was quite simple, as I picked an object with exactly five parts. I picked the object simply because it was close at hand and on the surface seemed like it would be straightforward to recreate. As I was creating the 10 drawings, I attempted to approach each of them slightly differently. This was more difficult with the single perspectives, as it was hard to create variation, but I changed the angle to and distance from the vanishing point for each one, to force myself to think about each object slightly differently instead of all the same. For the two perspective drawings, I not only changed angle and distance from the vanishing points, but also the orientation of the objects, so that they appeared to be facing different directions, again making each one a unique process. I believe that this shows that I wanted to learn and practice more advanced skills surrounding perspective drawings, rather than two skills, five times. </a:t>
            </a:r>
          </a:p>
        </p:txBody>
      </p:sp>
    </p:spTree>
    <p:extLst>
      <p:ext uri="{BB962C8B-B14F-4D97-AF65-F5344CB8AC3E}">
        <p14:creationId xmlns:p14="http://schemas.microsoft.com/office/powerpoint/2010/main" val="684431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ECF0FC6-D57B-48B6-9036-F4FFD91A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7A211C-5863-4303-AC3D-AEBFDF6D6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81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87519CD-2FFF-42E3-BB0C-FEAA828BA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9617"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1">
            <a:extLst>
              <a:ext uri="{FF2B5EF4-FFF2-40B4-BE49-F238E27FC236}">
                <a16:creationId xmlns:a16="http://schemas.microsoft.com/office/drawing/2014/main" id="{DF23F0D1-D882-4FB9-935E-5983FA92BC92}"/>
              </a:ext>
            </a:extLst>
          </p:cNvPr>
          <p:cNvSpPr txBox="1">
            <a:spLocks/>
          </p:cNvSpPr>
          <p:nvPr/>
        </p:nvSpPr>
        <p:spPr>
          <a:xfrm>
            <a:off x="6549638" y="267505"/>
            <a:ext cx="2400300" cy="228600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chemeClr val="bg1"/>
                </a:solidFill>
              </a:rPr>
              <a:t>Pen Cap, Oblique</a:t>
            </a:r>
          </a:p>
        </p:txBody>
      </p:sp>
      <p:sp>
        <p:nvSpPr>
          <p:cNvPr id="9" name="Text Placeholder 3">
            <a:extLst>
              <a:ext uri="{FF2B5EF4-FFF2-40B4-BE49-F238E27FC236}">
                <a16:creationId xmlns:a16="http://schemas.microsoft.com/office/drawing/2014/main" id="{287D009D-BC3A-4D8E-A2EC-EF559008E2EE}"/>
              </a:ext>
            </a:extLst>
          </p:cNvPr>
          <p:cNvSpPr txBox="1">
            <a:spLocks/>
          </p:cNvSpPr>
          <p:nvPr/>
        </p:nvSpPr>
        <p:spPr>
          <a:xfrm>
            <a:off x="6455434" y="2919477"/>
            <a:ext cx="2400300" cy="3379124"/>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500" dirty="0">
                <a:solidFill>
                  <a:schemeClr val="bg1"/>
                </a:solidFill>
              </a:rPr>
              <a:t>This was the first oblique drawing I did, and I went about it in the same method we did in class, with very little experimentation. This caused it to be technically correct, but I did not learn much from making it.</a:t>
            </a:r>
          </a:p>
        </p:txBody>
      </p:sp>
      <p:pic>
        <p:nvPicPr>
          <p:cNvPr id="13" name="Content Placeholder 12">
            <a:extLst>
              <a:ext uri="{FF2B5EF4-FFF2-40B4-BE49-F238E27FC236}">
                <a16:creationId xmlns:a16="http://schemas.microsoft.com/office/drawing/2014/main" id="{32C26DEC-9032-4D43-AE96-3C3F5C2655A6}"/>
              </a:ext>
            </a:extLst>
          </p:cNvPr>
          <p:cNvPicPr>
            <a:picLocks noGrp="1" noChangeAspect="1"/>
          </p:cNvPicPr>
          <p:nvPr>
            <p:ph idx="1"/>
          </p:nvPr>
        </p:nvPicPr>
        <p:blipFill>
          <a:blip r:embed="rId2"/>
          <a:stretch>
            <a:fillRect/>
          </a:stretch>
        </p:blipFill>
        <p:spPr>
          <a:xfrm>
            <a:off x="152830" y="1198167"/>
            <a:ext cx="5756989" cy="4461666"/>
          </a:xfrm>
        </p:spPr>
      </p:pic>
    </p:spTree>
    <p:extLst>
      <p:ext uri="{BB962C8B-B14F-4D97-AF65-F5344CB8AC3E}">
        <p14:creationId xmlns:p14="http://schemas.microsoft.com/office/powerpoint/2010/main" val="2079551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ECF0FC6-D57B-48B6-9036-F4FFD91A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7A211C-5863-4303-AC3D-AEBFDF6D6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81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87519CD-2FFF-42E3-BB0C-FEAA828BA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9617"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1">
            <a:extLst>
              <a:ext uri="{FF2B5EF4-FFF2-40B4-BE49-F238E27FC236}">
                <a16:creationId xmlns:a16="http://schemas.microsoft.com/office/drawing/2014/main" id="{DF23F0D1-D882-4FB9-935E-5983FA92BC92}"/>
              </a:ext>
            </a:extLst>
          </p:cNvPr>
          <p:cNvSpPr txBox="1">
            <a:spLocks/>
          </p:cNvSpPr>
          <p:nvPr/>
        </p:nvSpPr>
        <p:spPr>
          <a:xfrm>
            <a:off x="6549638" y="267505"/>
            <a:ext cx="2400300" cy="228600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chemeClr val="bg1"/>
                </a:solidFill>
              </a:rPr>
              <a:t>Pen Cap, Isometric</a:t>
            </a:r>
          </a:p>
        </p:txBody>
      </p:sp>
      <p:sp>
        <p:nvSpPr>
          <p:cNvPr id="9" name="Text Placeholder 3">
            <a:extLst>
              <a:ext uri="{FF2B5EF4-FFF2-40B4-BE49-F238E27FC236}">
                <a16:creationId xmlns:a16="http://schemas.microsoft.com/office/drawing/2014/main" id="{287D009D-BC3A-4D8E-A2EC-EF559008E2EE}"/>
              </a:ext>
            </a:extLst>
          </p:cNvPr>
          <p:cNvSpPr txBox="1">
            <a:spLocks/>
          </p:cNvSpPr>
          <p:nvPr/>
        </p:nvSpPr>
        <p:spPr>
          <a:xfrm>
            <a:off x="6455434" y="2919477"/>
            <a:ext cx="2400300" cy="3379124"/>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500" dirty="0">
                <a:solidFill>
                  <a:schemeClr val="bg1"/>
                </a:solidFill>
              </a:rPr>
              <a:t>I again did not push many boundaries with this drawing, making it relatively simple to complete. The only parts that were difficult were the clip and keeping the rings on the body of the cylinder concentric with the circle or the arc on the top and bottom.</a:t>
            </a:r>
          </a:p>
        </p:txBody>
      </p:sp>
      <p:pic>
        <p:nvPicPr>
          <p:cNvPr id="5" name="Content Placeholder 4">
            <a:extLst>
              <a:ext uri="{FF2B5EF4-FFF2-40B4-BE49-F238E27FC236}">
                <a16:creationId xmlns:a16="http://schemas.microsoft.com/office/drawing/2014/main" id="{7A53E572-4F93-484F-A152-342F0D68D06C}"/>
              </a:ext>
            </a:extLst>
          </p:cNvPr>
          <p:cNvPicPr>
            <a:picLocks noGrp="1" noChangeAspect="1"/>
          </p:cNvPicPr>
          <p:nvPr>
            <p:ph idx="1"/>
          </p:nvPr>
        </p:nvPicPr>
        <p:blipFill>
          <a:blip r:embed="rId2"/>
          <a:stretch>
            <a:fillRect/>
          </a:stretch>
        </p:blipFill>
        <p:spPr>
          <a:xfrm>
            <a:off x="672385" y="808212"/>
            <a:ext cx="4870238" cy="5241576"/>
          </a:xfrm>
        </p:spPr>
      </p:pic>
    </p:spTree>
    <p:extLst>
      <p:ext uri="{BB962C8B-B14F-4D97-AF65-F5344CB8AC3E}">
        <p14:creationId xmlns:p14="http://schemas.microsoft.com/office/powerpoint/2010/main" val="4102147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ECF0FC6-D57B-48B6-9036-F4FFD91A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pic>
        <p:nvPicPr>
          <p:cNvPr id="11" name="Content Placeholder 10">
            <a:extLst>
              <a:ext uri="{FF2B5EF4-FFF2-40B4-BE49-F238E27FC236}">
                <a16:creationId xmlns:a16="http://schemas.microsoft.com/office/drawing/2014/main" id="{722CA257-DCFF-4AC1-87B0-81C9365E720D}"/>
              </a:ext>
            </a:extLst>
          </p:cNvPr>
          <p:cNvPicPr>
            <a:picLocks noGrp="1" noChangeAspect="1"/>
          </p:cNvPicPr>
          <p:nvPr>
            <p:ph idx="1"/>
          </p:nvPr>
        </p:nvPicPr>
        <p:blipFill>
          <a:blip r:embed="rId2"/>
          <a:stretch>
            <a:fillRect/>
          </a:stretch>
        </p:blipFill>
        <p:spPr>
          <a:xfrm>
            <a:off x="63457" y="991078"/>
            <a:ext cx="5924784" cy="4875844"/>
          </a:xfrm>
        </p:spPr>
      </p:pic>
      <p:sp>
        <p:nvSpPr>
          <p:cNvPr id="10" name="Rectangle 9">
            <a:extLst>
              <a:ext uri="{FF2B5EF4-FFF2-40B4-BE49-F238E27FC236}">
                <a16:creationId xmlns:a16="http://schemas.microsoft.com/office/drawing/2014/main" id="{717A211C-5863-4303-AC3D-AEBFDF6D6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81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87519CD-2FFF-42E3-BB0C-FEAA828BA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9617"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1">
            <a:extLst>
              <a:ext uri="{FF2B5EF4-FFF2-40B4-BE49-F238E27FC236}">
                <a16:creationId xmlns:a16="http://schemas.microsoft.com/office/drawing/2014/main" id="{DF23F0D1-D882-4FB9-935E-5983FA92BC92}"/>
              </a:ext>
            </a:extLst>
          </p:cNvPr>
          <p:cNvSpPr txBox="1">
            <a:spLocks/>
          </p:cNvSpPr>
          <p:nvPr/>
        </p:nvSpPr>
        <p:spPr>
          <a:xfrm>
            <a:off x="6549638" y="267505"/>
            <a:ext cx="2400300" cy="228600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chemeClr val="bg1"/>
                </a:solidFill>
              </a:rPr>
              <a:t>Ink Tube, Oblique</a:t>
            </a:r>
          </a:p>
        </p:txBody>
      </p:sp>
      <p:sp>
        <p:nvSpPr>
          <p:cNvPr id="9" name="Text Placeholder 3">
            <a:extLst>
              <a:ext uri="{FF2B5EF4-FFF2-40B4-BE49-F238E27FC236}">
                <a16:creationId xmlns:a16="http://schemas.microsoft.com/office/drawing/2014/main" id="{287D009D-BC3A-4D8E-A2EC-EF559008E2EE}"/>
              </a:ext>
            </a:extLst>
          </p:cNvPr>
          <p:cNvSpPr txBox="1">
            <a:spLocks/>
          </p:cNvSpPr>
          <p:nvPr/>
        </p:nvSpPr>
        <p:spPr>
          <a:xfrm>
            <a:off x="6455434" y="2919477"/>
            <a:ext cx="2400300" cy="3379124"/>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dirty="0">
                <a:solidFill>
                  <a:schemeClr val="bg1"/>
                </a:solidFill>
              </a:rPr>
              <a:t>While I’m not sure if this drawing is correctly done as an oblique, I experimented with using a face other than the very end of the object as the start of my drawing, and I think the flipped look that it provides is interesting.</a:t>
            </a:r>
          </a:p>
        </p:txBody>
      </p:sp>
    </p:spTree>
    <p:extLst>
      <p:ext uri="{BB962C8B-B14F-4D97-AF65-F5344CB8AC3E}">
        <p14:creationId xmlns:p14="http://schemas.microsoft.com/office/powerpoint/2010/main" val="490541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ECF0FC6-D57B-48B6-9036-F4FFD91A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7A211C-5863-4303-AC3D-AEBFDF6D6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81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87519CD-2FFF-42E3-BB0C-FEAA828BA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9617"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1">
            <a:extLst>
              <a:ext uri="{FF2B5EF4-FFF2-40B4-BE49-F238E27FC236}">
                <a16:creationId xmlns:a16="http://schemas.microsoft.com/office/drawing/2014/main" id="{DF23F0D1-D882-4FB9-935E-5983FA92BC92}"/>
              </a:ext>
            </a:extLst>
          </p:cNvPr>
          <p:cNvSpPr txBox="1">
            <a:spLocks/>
          </p:cNvSpPr>
          <p:nvPr/>
        </p:nvSpPr>
        <p:spPr>
          <a:xfrm>
            <a:off x="6549638" y="267505"/>
            <a:ext cx="2400300" cy="228600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chemeClr val="bg1"/>
                </a:solidFill>
              </a:rPr>
              <a:t>Ink Tube, Isometric</a:t>
            </a:r>
          </a:p>
        </p:txBody>
      </p:sp>
      <p:sp>
        <p:nvSpPr>
          <p:cNvPr id="9" name="Text Placeholder 3">
            <a:extLst>
              <a:ext uri="{FF2B5EF4-FFF2-40B4-BE49-F238E27FC236}">
                <a16:creationId xmlns:a16="http://schemas.microsoft.com/office/drawing/2014/main" id="{287D009D-BC3A-4D8E-A2EC-EF559008E2EE}"/>
              </a:ext>
            </a:extLst>
          </p:cNvPr>
          <p:cNvSpPr txBox="1">
            <a:spLocks/>
          </p:cNvSpPr>
          <p:nvPr/>
        </p:nvSpPr>
        <p:spPr>
          <a:xfrm>
            <a:off x="6455434" y="2919477"/>
            <a:ext cx="2400300" cy="3379124"/>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dirty="0">
                <a:solidFill>
                  <a:schemeClr val="bg1"/>
                </a:solidFill>
              </a:rPr>
              <a:t>The isometric drawing for the ink tube was one that I thought would be easy to complete quickly, but I found that it was quite difficult to maintain the isometric view and keep the smaller and smaller circles concentric of one another. </a:t>
            </a:r>
          </a:p>
        </p:txBody>
      </p:sp>
      <p:pic>
        <p:nvPicPr>
          <p:cNvPr id="5" name="Content Placeholder 4">
            <a:extLst>
              <a:ext uri="{FF2B5EF4-FFF2-40B4-BE49-F238E27FC236}">
                <a16:creationId xmlns:a16="http://schemas.microsoft.com/office/drawing/2014/main" id="{9DB24E92-01E2-4CEB-8204-61A317E9B88A}"/>
              </a:ext>
            </a:extLst>
          </p:cNvPr>
          <p:cNvPicPr>
            <a:picLocks noGrp="1" noChangeAspect="1"/>
          </p:cNvPicPr>
          <p:nvPr>
            <p:ph idx="1"/>
          </p:nvPr>
        </p:nvPicPr>
        <p:blipFill>
          <a:blip r:embed="rId2"/>
          <a:stretch>
            <a:fillRect/>
          </a:stretch>
        </p:blipFill>
        <p:spPr>
          <a:xfrm>
            <a:off x="2123282" y="630297"/>
            <a:ext cx="1810924" cy="5597405"/>
          </a:xfrm>
        </p:spPr>
      </p:pic>
    </p:spTree>
    <p:extLst>
      <p:ext uri="{BB962C8B-B14F-4D97-AF65-F5344CB8AC3E}">
        <p14:creationId xmlns:p14="http://schemas.microsoft.com/office/powerpoint/2010/main" val="4101272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ECF0FC6-D57B-48B6-9036-F4FFD91A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7A211C-5863-4303-AC3D-AEBFDF6D6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81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87519CD-2FFF-42E3-BB0C-FEAA828BA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9617"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1">
            <a:extLst>
              <a:ext uri="{FF2B5EF4-FFF2-40B4-BE49-F238E27FC236}">
                <a16:creationId xmlns:a16="http://schemas.microsoft.com/office/drawing/2014/main" id="{DF23F0D1-D882-4FB9-935E-5983FA92BC92}"/>
              </a:ext>
            </a:extLst>
          </p:cNvPr>
          <p:cNvSpPr txBox="1">
            <a:spLocks/>
          </p:cNvSpPr>
          <p:nvPr/>
        </p:nvSpPr>
        <p:spPr>
          <a:xfrm>
            <a:off x="6549638" y="267505"/>
            <a:ext cx="2400300" cy="228600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chemeClr val="bg1"/>
                </a:solidFill>
              </a:rPr>
              <a:t>Pen Body, Oblique</a:t>
            </a:r>
          </a:p>
        </p:txBody>
      </p:sp>
      <p:sp>
        <p:nvSpPr>
          <p:cNvPr id="9" name="Text Placeholder 3">
            <a:extLst>
              <a:ext uri="{FF2B5EF4-FFF2-40B4-BE49-F238E27FC236}">
                <a16:creationId xmlns:a16="http://schemas.microsoft.com/office/drawing/2014/main" id="{287D009D-BC3A-4D8E-A2EC-EF559008E2EE}"/>
              </a:ext>
            </a:extLst>
          </p:cNvPr>
          <p:cNvSpPr txBox="1">
            <a:spLocks/>
          </p:cNvSpPr>
          <p:nvPr/>
        </p:nvSpPr>
        <p:spPr>
          <a:xfrm>
            <a:off x="6455434" y="2919477"/>
            <a:ext cx="2400300" cy="3379124"/>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dirty="0">
                <a:solidFill>
                  <a:schemeClr val="bg1"/>
                </a:solidFill>
              </a:rPr>
              <a:t>Drawing the body of the pen again was no easier in an oblique style than it had been for the one and two perspective drawings. I found that the gentle curve was very hard to mimic, and the angle of the oblique style made it difficult to keep it looking symmetric around its center.</a:t>
            </a:r>
          </a:p>
        </p:txBody>
      </p:sp>
      <p:pic>
        <p:nvPicPr>
          <p:cNvPr id="6" name="Content Placeholder 5">
            <a:extLst>
              <a:ext uri="{FF2B5EF4-FFF2-40B4-BE49-F238E27FC236}">
                <a16:creationId xmlns:a16="http://schemas.microsoft.com/office/drawing/2014/main" id="{23C76467-8283-4480-B5F7-1E45EA5951D0}"/>
              </a:ext>
            </a:extLst>
          </p:cNvPr>
          <p:cNvPicPr>
            <a:picLocks noGrp="1" noChangeAspect="1"/>
          </p:cNvPicPr>
          <p:nvPr>
            <p:ph idx="1"/>
          </p:nvPr>
        </p:nvPicPr>
        <p:blipFill>
          <a:blip r:embed="rId2"/>
          <a:stretch>
            <a:fillRect/>
          </a:stretch>
        </p:blipFill>
        <p:spPr>
          <a:xfrm>
            <a:off x="647021" y="1029276"/>
            <a:ext cx="5050581" cy="4799447"/>
          </a:xfrm>
        </p:spPr>
      </p:pic>
    </p:spTree>
    <p:extLst>
      <p:ext uri="{BB962C8B-B14F-4D97-AF65-F5344CB8AC3E}">
        <p14:creationId xmlns:p14="http://schemas.microsoft.com/office/powerpoint/2010/main" val="908540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ECF0FC6-D57B-48B6-9036-F4FFD91A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7A211C-5863-4303-AC3D-AEBFDF6D6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81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87519CD-2FFF-42E3-BB0C-FEAA828BA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9617"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1">
            <a:extLst>
              <a:ext uri="{FF2B5EF4-FFF2-40B4-BE49-F238E27FC236}">
                <a16:creationId xmlns:a16="http://schemas.microsoft.com/office/drawing/2014/main" id="{DF23F0D1-D882-4FB9-935E-5983FA92BC92}"/>
              </a:ext>
            </a:extLst>
          </p:cNvPr>
          <p:cNvSpPr txBox="1">
            <a:spLocks/>
          </p:cNvSpPr>
          <p:nvPr/>
        </p:nvSpPr>
        <p:spPr>
          <a:xfrm>
            <a:off x="6549638" y="267505"/>
            <a:ext cx="2400300" cy="228600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chemeClr val="bg1"/>
                </a:solidFill>
              </a:rPr>
              <a:t>Pen Body, Isometric</a:t>
            </a:r>
          </a:p>
        </p:txBody>
      </p:sp>
      <p:sp>
        <p:nvSpPr>
          <p:cNvPr id="9" name="Text Placeholder 3">
            <a:extLst>
              <a:ext uri="{FF2B5EF4-FFF2-40B4-BE49-F238E27FC236}">
                <a16:creationId xmlns:a16="http://schemas.microsoft.com/office/drawing/2014/main" id="{287D009D-BC3A-4D8E-A2EC-EF559008E2EE}"/>
              </a:ext>
            </a:extLst>
          </p:cNvPr>
          <p:cNvSpPr txBox="1">
            <a:spLocks/>
          </p:cNvSpPr>
          <p:nvPr/>
        </p:nvSpPr>
        <p:spPr>
          <a:xfrm>
            <a:off x="6455434" y="2919477"/>
            <a:ext cx="2400300" cy="3379124"/>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dirty="0">
                <a:solidFill>
                  <a:schemeClr val="bg1"/>
                </a:solidFill>
              </a:rPr>
              <a:t>I took a different approach to this isometric drawing. After drawing the other two components in an upright or vertical orientation, I decided to do this drawing in a horizontal orientation. I feel that this drawing shows the curve on the pen body best, but I plan to keep practicing my hand drawings so that I can more consistently get results closer to this.</a:t>
            </a:r>
          </a:p>
        </p:txBody>
      </p:sp>
      <p:pic>
        <p:nvPicPr>
          <p:cNvPr id="5" name="Content Placeholder 4">
            <a:extLst>
              <a:ext uri="{FF2B5EF4-FFF2-40B4-BE49-F238E27FC236}">
                <a16:creationId xmlns:a16="http://schemas.microsoft.com/office/drawing/2014/main" id="{261F9CD7-8108-40C1-904C-5042D52AD318}"/>
              </a:ext>
            </a:extLst>
          </p:cNvPr>
          <p:cNvPicPr>
            <a:picLocks noGrp="1" noChangeAspect="1"/>
          </p:cNvPicPr>
          <p:nvPr>
            <p:ph idx="1"/>
          </p:nvPr>
        </p:nvPicPr>
        <p:blipFill>
          <a:blip r:embed="rId2"/>
          <a:stretch>
            <a:fillRect/>
          </a:stretch>
        </p:blipFill>
        <p:spPr>
          <a:xfrm>
            <a:off x="411209" y="1427423"/>
            <a:ext cx="5412901" cy="4003153"/>
          </a:xfrm>
        </p:spPr>
      </p:pic>
    </p:spTree>
    <p:extLst>
      <p:ext uri="{BB962C8B-B14F-4D97-AF65-F5344CB8AC3E}">
        <p14:creationId xmlns:p14="http://schemas.microsoft.com/office/powerpoint/2010/main" val="4027653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5B59FF-7B4C-4B26-979A-B48E221BE54A}"/>
              </a:ext>
            </a:extLst>
          </p:cNvPr>
          <p:cNvSpPr>
            <a:spLocks noGrp="1"/>
          </p:cNvSpPr>
          <p:nvPr>
            <p:ph type="title"/>
          </p:nvPr>
        </p:nvSpPr>
        <p:spPr/>
        <p:txBody>
          <a:bodyPr/>
          <a:lstStyle/>
          <a:p>
            <a:r>
              <a:rPr lang="en-US" dirty="0"/>
              <a:t>Perspective Reflection</a:t>
            </a:r>
          </a:p>
        </p:txBody>
      </p:sp>
      <p:sp>
        <p:nvSpPr>
          <p:cNvPr id="5" name="Content Placeholder 4">
            <a:extLst>
              <a:ext uri="{FF2B5EF4-FFF2-40B4-BE49-F238E27FC236}">
                <a16:creationId xmlns:a16="http://schemas.microsoft.com/office/drawing/2014/main" id="{78C9166F-372C-433C-9F57-05B1C52E99C4}"/>
              </a:ext>
            </a:extLst>
          </p:cNvPr>
          <p:cNvSpPr>
            <a:spLocks noGrp="1"/>
          </p:cNvSpPr>
          <p:nvPr>
            <p:ph sz="half" idx="1"/>
          </p:nvPr>
        </p:nvSpPr>
        <p:spPr/>
        <p:txBody>
          <a:bodyPr/>
          <a:lstStyle/>
          <a:p>
            <a:r>
              <a:rPr lang="en-US" dirty="0"/>
              <a:t>I have worked on this project in many areas, but the quiet area of the library is where I have gotten most work done. I believe this is because it is quiet, it’s usually not crowded, and none of the objects in the surrounding area are interesting to me. I personally have no improvements I’d make to this area, only improvements to my habits, as I waste time trying to work in areas where I get distracted easily and slack off, when I know I am productive here.</a:t>
            </a:r>
          </a:p>
        </p:txBody>
      </p:sp>
      <p:pic>
        <p:nvPicPr>
          <p:cNvPr id="1026" name="Picture 2">
            <a:extLst>
              <a:ext uri="{FF2B5EF4-FFF2-40B4-BE49-F238E27FC236}">
                <a16:creationId xmlns:a16="http://schemas.microsoft.com/office/drawing/2014/main" id="{CCAE20E4-CE95-4D54-8B92-A615476F7706}"/>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64075" y="2469357"/>
            <a:ext cx="3702050" cy="2776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828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 Body, One Perspective</a:t>
            </a:r>
          </a:p>
        </p:txBody>
      </p:sp>
      <p:sp>
        <p:nvSpPr>
          <p:cNvPr id="12" name="Text Placeholder 11"/>
          <p:cNvSpPr>
            <a:spLocks noGrp="1"/>
          </p:cNvSpPr>
          <p:nvPr>
            <p:ph type="body" sz="half" idx="2"/>
          </p:nvPr>
        </p:nvSpPr>
        <p:spPr/>
        <p:txBody>
          <a:bodyPr/>
          <a:lstStyle/>
          <a:p>
            <a:r>
              <a:rPr lang="en-US" dirty="0"/>
              <a:t>This was the first part of my object I tried to draw. I found it to be a unique challenge due to never having drawn cylinders before in this style, and then never having drawn cylinders with decreasing radius in this style.</a:t>
            </a:r>
          </a:p>
        </p:txBody>
      </p:sp>
      <p:pic>
        <p:nvPicPr>
          <p:cNvPr id="165" name="Content Placeholder 164">
            <a:extLst>
              <a:ext uri="{FF2B5EF4-FFF2-40B4-BE49-F238E27FC236}">
                <a16:creationId xmlns:a16="http://schemas.microsoft.com/office/drawing/2014/main" id="{ECAA5A9B-5774-4ABB-B321-6903BE4D452D}"/>
              </a:ext>
            </a:extLst>
          </p:cNvPr>
          <p:cNvPicPr>
            <a:picLocks noGrp="1" noChangeAspect="1"/>
          </p:cNvPicPr>
          <p:nvPr>
            <p:ph idx="1"/>
          </p:nvPr>
        </p:nvPicPr>
        <p:blipFill>
          <a:blip r:embed="rId2"/>
          <a:stretch>
            <a:fillRect/>
          </a:stretch>
        </p:blipFill>
        <p:spPr>
          <a:xfrm>
            <a:off x="3255799" y="1073879"/>
            <a:ext cx="5683250" cy="4710242"/>
          </a:xfrm>
          <a:prstGeom prst="rect">
            <a:avLst/>
          </a:prstGeom>
        </p:spPr>
      </p:pic>
    </p:spTree>
    <p:extLst>
      <p:ext uri="{BB962C8B-B14F-4D97-AF65-F5344CB8AC3E}">
        <p14:creationId xmlns:p14="http://schemas.microsoft.com/office/powerpoint/2010/main" val="1870715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698E-413C-4F42-9C53-3D24D0AAC2D9}"/>
              </a:ext>
            </a:extLst>
          </p:cNvPr>
          <p:cNvSpPr>
            <a:spLocks noGrp="1"/>
          </p:cNvSpPr>
          <p:nvPr>
            <p:ph type="title"/>
          </p:nvPr>
        </p:nvSpPr>
        <p:spPr/>
        <p:txBody>
          <a:bodyPr/>
          <a:lstStyle/>
          <a:p>
            <a:r>
              <a:rPr lang="en-US" dirty="0"/>
              <a:t>Assembly Model</a:t>
            </a:r>
          </a:p>
        </p:txBody>
      </p:sp>
      <p:sp>
        <p:nvSpPr>
          <p:cNvPr id="4" name="Text Placeholder 3">
            <a:extLst>
              <a:ext uri="{FF2B5EF4-FFF2-40B4-BE49-F238E27FC236}">
                <a16:creationId xmlns:a16="http://schemas.microsoft.com/office/drawing/2014/main" id="{2FEF1232-32EF-437E-A8FA-44EAFD3E1967}"/>
              </a:ext>
            </a:extLst>
          </p:cNvPr>
          <p:cNvSpPr>
            <a:spLocks noGrp="1"/>
          </p:cNvSpPr>
          <p:nvPr>
            <p:ph type="body" sz="half" idx="2"/>
          </p:nvPr>
        </p:nvSpPr>
        <p:spPr/>
        <p:txBody>
          <a:bodyPr/>
          <a:lstStyle/>
          <a:p>
            <a:r>
              <a:rPr lang="en-US" dirty="0"/>
              <a:t>The culmination of many hours of work, I set the material appearances to be as close to life as I could, though I sincerely doubt this cheap pen from Amazon is made of brass. I had issues when it came to constraining this, as many of the parts don’t fit together perfectly in the object.</a:t>
            </a:r>
          </a:p>
        </p:txBody>
      </p:sp>
      <p:pic>
        <p:nvPicPr>
          <p:cNvPr id="8" name="Content Placeholder 7">
            <a:extLst>
              <a:ext uri="{FF2B5EF4-FFF2-40B4-BE49-F238E27FC236}">
                <a16:creationId xmlns:a16="http://schemas.microsoft.com/office/drawing/2014/main" id="{BFAB19A0-2000-4934-B8D2-A464AC3E887A}"/>
              </a:ext>
            </a:extLst>
          </p:cNvPr>
          <p:cNvPicPr>
            <a:picLocks noGrp="1" noChangeAspect="1"/>
          </p:cNvPicPr>
          <p:nvPr>
            <p:ph idx="1"/>
          </p:nvPr>
        </p:nvPicPr>
        <p:blipFill>
          <a:blip r:embed="rId2"/>
          <a:stretch>
            <a:fillRect/>
          </a:stretch>
        </p:blipFill>
        <p:spPr>
          <a:xfrm>
            <a:off x="4332820" y="550877"/>
            <a:ext cx="3827331" cy="5756246"/>
          </a:xfrm>
        </p:spPr>
      </p:pic>
    </p:spTree>
    <p:extLst>
      <p:ext uri="{BB962C8B-B14F-4D97-AF65-F5344CB8AC3E}">
        <p14:creationId xmlns:p14="http://schemas.microsoft.com/office/powerpoint/2010/main" val="2254167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E15FE-296F-4E9B-884F-7BD506B03B0B}"/>
              </a:ext>
            </a:extLst>
          </p:cNvPr>
          <p:cNvSpPr>
            <a:spLocks noGrp="1"/>
          </p:cNvSpPr>
          <p:nvPr>
            <p:ph type="title"/>
          </p:nvPr>
        </p:nvSpPr>
        <p:spPr/>
        <p:txBody>
          <a:bodyPr/>
          <a:lstStyle/>
          <a:p>
            <a:r>
              <a:rPr lang="en-US" dirty="0"/>
              <a:t>Pen Body, Orthographic</a:t>
            </a:r>
          </a:p>
        </p:txBody>
      </p:sp>
      <p:pic>
        <p:nvPicPr>
          <p:cNvPr id="6" name="Content Placeholder 5">
            <a:extLst>
              <a:ext uri="{FF2B5EF4-FFF2-40B4-BE49-F238E27FC236}">
                <a16:creationId xmlns:a16="http://schemas.microsoft.com/office/drawing/2014/main" id="{249AF18D-3C28-4B96-BD94-F306CA6A5186}"/>
              </a:ext>
            </a:extLst>
          </p:cNvPr>
          <p:cNvPicPr>
            <a:picLocks noGrp="1" noChangeAspect="1"/>
          </p:cNvPicPr>
          <p:nvPr>
            <p:ph idx="1"/>
          </p:nvPr>
        </p:nvPicPr>
        <p:blipFill>
          <a:blip r:embed="rId2"/>
          <a:stretch>
            <a:fillRect/>
          </a:stretch>
        </p:blipFill>
        <p:spPr>
          <a:xfrm>
            <a:off x="1481876" y="1846263"/>
            <a:ext cx="6224697" cy="4022725"/>
          </a:xfrm>
        </p:spPr>
      </p:pic>
    </p:spTree>
    <p:extLst>
      <p:ext uri="{BB962C8B-B14F-4D97-AF65-F5344CB8AC3E}">
        <p14:creationId xmlns:p14="http://schemas.microsoft.com/office/powerpoint/2010/main" val="186616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51BD3-33B5-4203-BA59-7E5CB745C735}"/>
              </a:ext>
            </a:extLst>
          </p:cNvPr>
          <p:cNvSpPr>
            <a:spLocks noGrp="1"/>
          </p:cNvSpPr>
          <p:nvPr>
            <p:ph type="title"/>
          </p:nvPr>
        </p:nvSpPr>
        <p:spPr/>
        <p:txBody>
          <a:bodyPr/>
          <a:lstStyle/>
          <a:p>
            <a:r>
              <a:rPr lang="en-US" dirty="0"/>
              <a:t>Ink Tube, Orthographic</a:t>
            </a:r>
          </a:p>
        </p:txBody>
      </p:sp>
      <p:pic>
        <p:nvPicPr>
          <p:cNvPr id="5" name="Content Placeholder 4">
            <a:extLst>
              <a:ext uri="{FF2B5EF4-FFF2-40B4-BE49-F238E27FC236}">
                <a16:creationId xmlns:a16="http://schemas.microsoft.com/office/drawing/2014/main" id="{5BED7AED-B484-4B42-8EE0-4D46EF97DA49}"/>
              </a:ext>
            </a:extLst>
          </p:cNvPr>
          <p:cNvPicPr>
            <a:picLocks noGrp="1" noChangeAspect="1"/>
          </p:cNvPicPr>
          <p:nvPr>
            <p:ph idx="1"/>
          </p:nvPr>
        </p:nvPicPr>
        <p:blipFill>
          <a:blip r:embed="rId2"/>
          <a:stretch>
            <a:fillRect/>
          </a:stretch>
        </p:blipFill>
        <p:spPr>
          <a:xfrm>
            <a:off x="1987304" y="1846263"/>
            <a:ext cx="5213841" cy="4022725"/>
          </a:xfrm>
        </p:spPr>
      </p:pic>
    </p:spTree>
    <p:extLst>
      <p:ext uri="{BB962C8B-B14F-4D97-AF65-F5344CB8AC3E}">
        <p14:creationId xmlns:p14="http://schemas.microsoft.com/office/powerpoint/2010/main" val="1904218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5592-1115-41C5-A1E4-48697CE76C69}"/>
              </a:ext>
            </a:extLst>
          </p:cNvPr>
          <p:cNvSpPr>
            <a:spLocks noGrp="1"/>
          </p:cNvSpPr>
          <p:nvPr>
            <p:ph type="title"/>
          </p:nvPr>
        </p:nvSpPr>
        <p:spPr/>
        <p:txBody>
          <a:bodyPr/>
          <a:lstStyle/>
          <a:p>
            <a:r>
              <a:rPr lang="en-US" dirty="0"/>
              <a:t>Pen Cap, Orthographic</a:t>
            </a:r>
          </a:p>
        </p:txBody>
      </p:sp>
      <p:pic>
        <p:nvPicPr>
          <p:cNvPr id="5" name="Content Placeholder 4">
            <a:extLst>
              <a:ext uri="{FF2B5EF4-FFF2-40B4-BE49-F238E27FC236}">
                <a16:creationId xmlns:a16="http://schemas.microsoft.com/office/drawing/2014/main" id="{00CF7734-4822-4761-BD0F-894EA6A37AE5}"/>
              </a:ext>
            </a:extLst>
          </p:cNvPr>
          <p:cNvPicPr>
            <a:picLocks noGrp="1" noChangeAspect="1"/>
          </p:cNvPicPr>
          <p:nvPr>
            <p:ph idx="1"/>
          </p:nvPr>
        </p:nvPicPr>
        <p:blipFill>
          <a:blip r:embed="rId2"/>
          <a:stretch>
            <a:fillRect/>
          </a:stretch>
        </p:blipFill>
        <p:spPr>
          <a:xfrm>
            <a:off x="1998196" y="1846263"/>
            <a:ext cx="5461317" cy="4231344"/>
          </a:xfrm>
        </p:spPr>
      </p:pic>
    </p:spTree>
    <p:extLst>
      <p:ext uri="{BB962C8B-B14F-4D97-AF65-F5344CB8AC3E}">
        <p14:creationId xmlns:p14="http://schemas.microsoft.com/office/powerpoint/2010/main" val="842668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EAFCF-A850-4016-AD0C-BAE123B9DDF3}"/>
              </a:ext>
            </a:extLst>
          </p:cNvPr>
          <p:cNvSpPr>
            <a:spLocks noGrp="1"/>
          </p:cNvSpPr>
          <p:nvPr>
            <p:ph type="title"/>
          </p:nvPr>
        </p:nvSpPr>
        <p:spPr/>
        <p:txBody>
          <a:bodyPr/>
          <a:lstStyle/>
          <a:p>
            <a:r>
              <a:rPr lang="en-US" dirty="0"/>
              <a:t>Orthographic Reflection</a:t>
            </a:r>
          </a:p>
        </p:txBody>
      </p:sp>
      <p:sp>
        <p:nvSpPr>
          <p:cNvPr id="3" name="Content Placeholder 2">
            <a:extLst>
              <a:ext uri="{FF2B5EF4-FFF2-40B4-BE49-F238E27FC236}">
                <a16:creationId xmlns:a16="http://schemas.microsoft.com/office/drawing/2014/main" id="{F11BB915-0113-4DCD-8137-041FED5CEA36}"/>
              </a:ext>
            </a:extLst>
          </p:cNvPr>
          <p:cNvSpPr>
            <a:spLocks noGrp="1"/>
          </p:cNvSpPr>
          <p:nvPr>
            <p:ph idx="1"/>
          </p:nvPr>
        </p:nvSpPr>
        <p:spPr/>
        <p:txBody>
          <a:bodyPr/>
          <a:lstStyle/>
          <a:p>
            <a:r>
              <a:rPr lang="en-US" dirty="0"/>
              <a:t>After pausing and reflecting on my orthographic drawings, everything looks to be in order. The only possible issue I see is that due to one of the curves being a spline, it is hard to properly dimension, but I have all the supporting dimensions for it in place.</a:t>
            </a:r>
          </a:p>
        </p:txBody>
      </p:sp>
    </p:spTree>
    <p:extLst>
      <p:ext uri="{BB962C8B-B14F-4D97-AF65-F5344CB8AC3E}">
        <p14:creationId xmlns:p14="http://schemas.microsoft.com/office/powerpoint/2010/main" val="2473690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12731-B23A-4AEE-B131-8AF54E66DB82}"/>
              </a:ext>
            </a:extLst>
          </p:cNvPr>
          <p:cNvSpPr>
            <a:spLocks noGrp="1"/>
          </p:cNvSpPr>
          <p:nvPr>
            <p:ph type="title"/>
          </p:nvPr>
        </p:nvSpPr>
        <p:spPr/>
        <p:txBody>
          <a:bodyPr/>
          <a:lstStyle/>
          <a:p>
            <a:r>
              <a:rPr lang="en-US" dirty="0"/>
              <a:t>Peer Feedback</a:t>
            </a:r>
          </a:p>
        </p:txBody>
      </p:sp>
      <p:pic>
        <p:nvPicPr>
          <p:cNvPr id="6" name="Content Placeholder 5">
            <a:extLst>
              <a:ext uri="{FF2B5EF4-FFF2-40B4-BE49-F238E27FC236}">
                <a16:creationId xmlns:a16="http://schemas.microsoft.com/office/drawing/2014/main" id="{C0533D84-9AFD-44CA-9398-784BFBD1C608}"/>
              </a:ext>
            </a:extLst>
          </p:cNvPr>
          <p:cNvPicPr>
            <a:picLocks noGrp="1" noChangeAspect="1"/>
          </p:cNvPicPr>
          <p:nvPr>
            <p:ph idx="1"/>
          </p:nvPr>
        </p:nvPicPr>
        <p:blipFill>
          <a:blip r:embed="rId2"/>
          <a:stretch>
            <a:fillRect/>
          </a:stretch>
        </p:blipFill>
        <p:spPr>
          <a:xfrm>
            <a:off x="3224268" y="1889210"/>
            <a:ext cx="5735007" cy="3079579"/>
          </a:xfrm>
        </p:spPr>
      </p:pic>
      <p:sp>
        <p:nvSpPr>
          <p:cNvPr id="4" name="Text Placeholder 3">
            <a:extLst>
              <a:ext uri="{FF2B5EF4-FFF2-40B4-BE49-F238E27FC236}">
                <a16:creationId xmlns:a16="http://schemas.microsoft.com/office/drawing/2014/main" id="{4D406786-6192-4EB4-B858-30FDCC67B8E4}"/>
              </a:ext>
            </a:extLst>
          </p:cNvPr>
          <p:cNvSpPr>
            <a:spLocks noGrp="1"/>
          </p:cNvSpPr>
          <p:nvPr>
            <p:ph type="body" sz="half" idx="2"/>
          </p:nvPr>
        </p:nvSpPr>
        <p:spPr/>
        <p:txBody>
          <a:bodyPr/>
          <a:lstStyle/>
          <a:p>
            <a:r>
              <a:rPr lang="en-US" dirty="0"/>
              <a:t>I worked with Cameron to get feedback on my drawings. One of the biggest changes he suggested was adding a horizon line to my sketches, which is a very important change that I have since implemented. Additionally, he suggested making sure that my drawing sheets from </a:t>
            </a:r>
            <a:r>
              <a:rPr lang="en-US" dirty="0" err="1"/>
              <a:t>Solidworks</a:t>
            </a:r>
            <a:r>
              <a:rPr lang="en-US" dirty="0"/>
              <a:t> were all set to IPS, which I promptly fixed. </a:t>
            </a:r>
          </a:p>
        </p:txBody>
      </p:sp>
    </p:spTree>
    <p:extLst>
      <p:ext uri="{BB962C8B-B14F-4D97-AF65-F5344CB8AC3E}">
        <p14:creationId xmlns:p14="http://schemas.microsoft.com/office/powerpoint/2010/main" val="4194618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FFCC63-FC6B-433A-A91D-B4919583253F}"/>
              </a:ext>
            </a:extLst>
          </p:cNvPr>
          <p:cNvSpPr>
            <a:spLocks noGrp="1"/>
          </p:cNvSpPr>
          <p:nvPr>
            <p:ph type="title"/>
          </p:nvPr>
        </p:nvSpPr>
        <p:spPr/>
        <p:txBody>
          <a:bodyPr/>
          <a:lstStyle/>
          <a:p>
            <a:r>
              <a:rPr lang="en-US" dirty="0"/>
              <a:t>Final Reflection</a:t>
            </a:r>
          </a:p>
        </p:txBody>
      </p:sp>
      <p:sp>
        <p:nvSpPr>
          <p:cNvPr id="6" name="Content Placeholder 5">
            <a:extLst>
              <a:ext uri="{FF2B5EF4-FFF2-40B4-BE49-F238E27FC236}">
                <a16:creationId xmlns:a16="http://schemas.microsoft.com/office/drawing/2014/main" id="{19661A7C-9E32-473E-AA29-CDFB4F533692}"/>
              </a:ext>
            </a:extLst>
          </p:cNvPr>
          <p:cNvSpPr>
            <a:spLocks noGrp="1"/>
          </p:cNvSpPr>
          <p:nvPr>
            <p:ph idx="1"/>
          </p:nvPr>
        </p:nvSpPr>
        <p:spPr/>
        <p:txBody>
          <a:bodyPr/>
          <a:lstStyle/>
          <a:p>
            <a:r>
              <a:rPr lang="en-US" dirty="0"/>
              <a:t>Almost everything about my drawings and the 3D models I made of them appears to be sport on. I’m super happy with the transition between the one perspective sketches and the completed models. I think my growth through this semester has been very significant. I’ve gotten much more confident with drawing, I follow better practices with my 3D modeling, and I’m getting much better at preparing presentations. I’ve had to transition from Autodesk Inventor to </a:t>
            </a:r>
            <a:r>
              <a:rPr lang="en-US" dirty="0" err="1"/>
              <a:t>Solidworks</a:t>
            </a:r>
            <a:r>
              <a:rPr lang="en-US" dirty="0"/>
              <a:t> and this class has made it pretty easy. I hope to keep honing my development skills and eventually be able to work at a high functioning, professional level. I hope to make friends in my cohort as well as all around me, and generally enjoy college as I grow in my knowledge, skills, and network.</a:t>
            </a:r>
          </a:p>
        </p:txBody>
      </p:sp>
    </p:spTree>
    <p:extLst>
      <p:ext uri="{BB962C8B-B14F-4D97-AF65-F5344CB8AC3E}">
        <p14:creationId xmlns:p14="http://schemas.microsoft.com/office/powerpoint/2010/main" val="13839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 Body, Two Perspectives</a:t>
            </a:r>
          </a:p>
        </p:txBody>
      </p:sp>
      <p:sp>
        <p:nvSpPr>
          <p:cNvPr id="12" name="Text Placeholder 11"/>
          <p:cNvSpPr>
            <a:spLocks noGrp="1"/>
          </p:cNvSpPr>
          <p:nvPr>
            <p:ph type="body" sz="half" idx="2"/>
          </p:nvPr>
        </p:nvSpPr>
        <p:spPr/>
        <p:txBody>
          <a:bodyPr/>
          <a:lstStyle/>
          <a:p>
            <a:r>
              <a:rPr lang="en-US" dirty="0"/>
              <a:t>The two perspective drawing proved to be even more of a challenge than the single perspective for this part. I found it difficult to show the object shrinking towards both vanishing points due to it’s long and slender nature, as well as not being confident on my approach to hand drawing cylinders.</a:t>
            </a:r>
          </a:p>
        </p:txBody>
      </p:sp>
      <p:pic>
        <p:nvPicPr>
          <p:cNvPr id="15" name="Content Placeholder 14">
            <a:extLst>
              <a:ext uri="{FF2B5EF4-FFF2-40B4-BE49-F238E27FC236}">
                <a16:creationId xmlns:a16="http://schemas.microsoft.com/office/drawing/2014/main" id="{27862D24-45F6-457F-81AF-3157C7C25B14}"/>
              </a:ext>
            </a:extLst>
          </p:cNvPr>
          <p:cNvPicPr>
            <a:picLocks noGrp="1" noChangeAspect="1"/>
          </p:cNvPicPr>
          <p:nvPr>
            <p:ph idx="1"/>
          </p:nvPr>
        </p:nvPicPr>
        <p:blipFill>
          <a:blip r:embed="rId2"/>
          <a:stretch>
            <a:fillRect/>
          </a:stretch>
        </p:blipFill>
        <p:spPr>
          <a:xfrm>
            <a:off x="3271564" y="1465769"/>
            <a:ext cx="5683250" cy="3926462"/>
          </a:xfrm>
        </p:spPr>
      </p:pic>
    </p:spTree>
    <p:extLst>
      <p:ext uri="{BB962C8B-B14F-4D97-AF65-F5344CB8AC3E}">
        <p14:creationId xmlns:p14="http://schemas.microsoft.com/office/powerpoint/2010/main" val="303388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2194D-C2BA-44DA-A3CE-67C6AD749AD8}"/>
              </a:ext>
            </a:extLst>
          </p:cNvPr>
          <p:cNvSpPr>
            <a:spLocks noGrp="1"/>
          </p:cNvSpPr>
          <p:nvPr>
            <p:ph type="title"/>
          </p:nvPr>
        </p:nvSpPr>
        <p:spPr/>
        <p:txBody>
          <a:bodyPr/>
          <a:lstStyle/>
          <a:p>
            <a:r>
              <a:rPr lang="en-US" dirty="0"/>
              <a:t>Ink Tube, One Perspective</a:t>
            </a:r>
          </a:p>
        </p:txBody>
      </p:sp>
      <p:sp>
        <p:nvSpPr>
          <p:cNvPr id="4" name="Text Placeholder 3">
            <a:extLst>
              <a:ext uri="{FF2B5EF4-FFF2-40B4-BE49-F238E27FC236}">
                <a16:creationId xmlns:a16="http://schemas.microsoft.com/office/drawing/2014/main" id="{55C9AF34-DA80-46BA-AF40-2705E704B506}"/>
              </a:ext>
            </a:extLst>
          </p:cNvPr>
          <p:cNvSpPr>
            <a:spLocks noGrp="1"/>
          </p:cNvSpPr>
          <p:nvPr>
            <p:ph type="body" sz="half" idx="2"/>
          </p:nvPr>
        </p:nvSpPr>
        <p:spPr/>
        <p:txBody>
          <a:bodyPr/>
          <a:lstStyle/>
          <a:p>
            <a:r>
              <a:rPr lang="en-US" dirty="0"/>
              <a:t>This was one of the simplest parts of my object, and as a result, I feel that these drawings gave me a much needed confidence boost. Given that it consisted solely of cylinders, that didn’t change radius along their length, I was able to experiment with and better understand the best approach to drawing the rest of my parts.</a:t>
            </a:r>
          </a:p>
        </p:txBody>
      </p:sp>
      <p:pic>
        <p:nvPicPr>
          <p:cNvPr id="10" name="Content Placeholder 9">
            <a:extLst>
              <a:ext uri="{FF2B5EF4-FFF2-40B4-BE49-F238E27FC236}">
                <a16:creationId xmlns:a16="http://schemas.microsoft.com/office/drawing/2014/main" id="{06B0C2B3-5267-46B4-BDC9-C4E1F68638DD}"/>
              </a:ext>
            </a:extLst>
          </p:cNvPr>
          <p:cNvPicPr>
            <a:picLocks noGrp="1" noChangeAspect="1"/>
          </p:cNvPicPr>
          <p:nvPr>
            <p:ph idx="1"/>
          </p:nvPr>
        </p:nvPicPr>
        <p:blipFill>
          <a:blip r:embed="rId2"/>
          <a:stretch>
            <a:fillRect/>
          </a:stretch>
        </p:blipFill>
        <p:spPr>
          <a:xfrm>
            <a:off x="3644864" y="731838"/>
            <a:ext cx="4640335" cy="5257800"/>
          </a:xfrm>
        </p:spPr>
      </p:pic>
    </p:spTree>
    <p:extLst>
      <p:ext uri="{BB962C8B-B14F-4D97-AF65-F5344CB8AC3E}">
        <p14:creationId xmlns:p14="http://schemas.microsoft.com/office/powerpoint/2010/main" val="2592763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DE972-C325-49E1-9651-44BB9E25B9F6}"/>
              </a:ext>
            </a:extLst>
          </p:cNvPr>
          <p:cNvSpPr>
            <a:spLocks noGrp="1"/>
          </p:cNvSpPr>
          <p:nvPr>
            <p:ph type="title"/>
          </p:nvPr>
        </p:nvSpPr>
        <p:spPr/>
        <p:txBody>
          <a:bodyPr/>
          <a:lstStyle/>
          <a:p>
            <a:r>
              <a:rPr lang="en-US" dirty="0"/>
              <a:t>Ink Tube, Two Perspectives</a:t>
            </a:r>
          </a:p>
        </p:txBody>
      </p:sp>
      <p:sp>
        <p:nvSpPr>
          <p:cNvPr id="4" name="Text Placeholder 3">
            <a:extLst>
              <a:ext uri="{FF2B5EF4-FFF2-40B4-BE49-F238E27FC236}">
                <a16:creationId xmlns:a16="http://schemas.microsoft.com/office/drawing/2014/main" id="{C129D0C9-96C3-4D30-B62E-01500E8456C9}"/>
              </a:ext>
            </a:extLst>
          </p:cNvPr>
          <p:cNvSpPr>
            <a:spLocks noGrp="1"/>
          </p:cNvSpPr>
          <p:nvPr>
            <p:ph type="body" sz="half" idx="2"/>
          </p:nvPr>
        </p:nvSpPr>
        <p:spPr/>
        <p:txBody>
          <a:bodyPr/>
          <a:lstStyle/>
          <a:p>
            <a:r>
              <a:rPr lang="en-US" dirty="0"/>
              <a:t>While I struggled with showing the double vanishing points on the first object, I think I showed it quite well for this one. Getting the cylinders to shrink towards both vanishing points took a lot of thought and readjustments, but I am very pleased with the results.</a:t>
            </a:r>
          </a:p>
        </p:txBody>
      </p:sp>
      <p:pic>
        <p:nvPicPr>
          <p:cNvPr id="10" name="Content Placeholder 9">
            <a:extLst>
              <a:ext uri="{FF2B5EF4-FFF2-40B4-BE49-F238E27FC236}">
                <a16:creationId xmlns:a16="http://schemas.microsoft.com/office/drawing/2014/main" id="{5B9567BF-8651-4045-8D93-10ED27982F99}"/>
              </a:ext>
            </a:extLst>
          </p:cNvPr>
          <p:cNvPicPr>
            <a:picLocks noGrp="1" noChangeAspect="1"/>
          </p:cNvPicPr>
          <p:nvPr>
            <p:ph idx="1"/>
          </p:nvPr>
        </p:nvPicPr>
        <p:blipFill>
          <a:blip r:embed="rId2"/>
          <a:stretch>
            <a:fillRect/>
          </a:stretch>
        </p:blipFill>
        <p:spPr>
          <a:xfrm>
            <a:off x="3397688" y="1461106"/>
            <a:ext cx="5478298" cy="3935787"/>
          </a:xfrm>
        </p:spPr>
      </p:pic>
    </p:spTree>
    <p:extLst>
      <p:ext uri="{BB962C8B-B14F-4D97-AF65-F5344CB8AC3E}">
        <p14:creationId xmlns:p14="http://schemas.microsoft.com/office/powerpoint/2010/main" val="3498494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401C-66DE-406A-AB44-043C51F78B8B}"/>
              </a:ext>
            </a:extLst>
          </p:cNvPr>
          <p:cNvSpPr>
            <a:spLocks noGrp="1"/>
          </p:cNvSpPr>
          <p:nvPr>
            <p:ph type="title"/>
          </p:nvPr>
        </p:nvSpPr>
        <p:spPr/>
        <p:txBody>
          <a:bodyPr/>
          <a:lstStyle/>
          <a:p>
            <a:r>
              <a:rPr lang="en-US"/>
              <a:t>Pen Tip, One Perspective</a:t>
            </a:r>
            <a:endParaRPr lang="en-US" dirty="0"/>
          </a:p>
        </p:txBody>
      </p:sp>
      <p:sp>
        <p:nvSpPr>
          <p:cNvPr id="4" name="Text Placeholder 3">
            <a:extLst>
              <a:ext uri="{FF2B5EF4-FFF2-40B4-BE49-F238E27FC236}">
                <a16:creationId xmlns:a16="http://schemas.microsoft.com/office/drawing/2014/main" id="{9DCB4CCC-2283-44F5-BF52-8A5CE78B8BE7}"/>
              </a:ext>
            </a:extLst>
          </p:cNvPr>
          <p:cNvSpPr>
            <a:spLocks noGrp="1"/>
          </p:cNvSpPr>
          <p:nvPr>
            <p:ph type="body" sz="half" idx="2"/>
          </p:nvPr>
        </p:nvSpPr>
        <p:spPr/>
        <p:txBody>
          <a:bodyPr/>
          <a:lstStyle/>
          <a:p>
            <a:r>
              <a:rPr lang="en-US" dirty="0"/>
              <a:t>This was ultimately my most difficult part to draw. The method I used for earlier parts, drawing a rectangular prism around the cylinders, and using that easier shape to show the shrinking towards the vanishing point, was a bad fit for an object with sections larger than the initial face. I plan to revisit this in the future to learn a better approach.</a:t>
            </a:r>
          </a:p>
        </p:txBody>
      </p:sp>
      <p:pic>
        <p:nvPicPr>
          <p:cNvPr id="10" name="Content Placeholder 9">
            <a:extLst>
              <a:ext uri="{FF2B5EF4-FFF2-40B4-BE49-F238E27FC236}">
                <a16:creationId xmlns:a16="http://schemas.microsoft.com/office/drawing/2014/main" id="{9199BACA-524F-4F0B-9F84-9A97844C7BFE}"/>
              </a:ext>
            </a:extLst>
          </p:cNvPr>
          <p:cNvPicPr>
            <a:picLocks noGrp="1" noChangeAspect="1"/>
          </p:cNvPicPr>
          <p:nvPr>
            <p:ph idx="1"/>
          </p:nvPr>
        </p:nvPicPr>
        <p:blipFill>
          <a:blip r:embed="rId2"/>
          <a:stretch>
            <a:fillRect/>
          </a:stretch>
        </p:blipFill>
        <p:spPr>
          <a:xfrm>
            <a:off x="3397688" y="1025196"/>
            <a:ext cx="5517712" cy="4807607"/>
          </a:xfrm>
        </p:spPr>
      </p:pic>
    </p:spTree>
    <p:extLst>
      <p:ext uri="{BB962C8B-B14F-4D97-AF65-F5344CB8AC3E}">
        <p14:creationId xmlns:p14="http://schemas.microsoft.com/office/powerpoint/2010/main" val="641532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0463-0617-497D-AABA-306CAFEEBF62}"/>
              </a:ext>
            </a:extLst>
          </p:cNvPr>
          <p:cNvSpPr>
            <a:spLocks noGrp="1"/>
          </p:cNvSpPr>
          <p:nvPr>
            <p:ph type="title"/>
          </p:nvPr>
        </p:nvSpPr>
        <p:spPr/>
        <p:txBody>
          <a:bodyPr/>
          <a:lstStyle/>
          <a:p>
            <a:r>
              <a:rPr lang="en-US" dirty="0"/>
              <a:t>Pen Tip, Two Perspectives</a:t>
            </a:r>
          </a:p>
        </p:txBody>
      </p:sp>
      <p:sp>
        <p:nvSpPr>
          <p:cNvPr id="4" name="Text Placeholder 3">
            <a:extLst>
              <a:ext uri="{FF2B5EF4-FFF2-40B4-BE49-F238E27FC236}">
                <a16:creationId xmlns:a16="http://schemas.microsoft.com/office/drawing/2014/main" id="{9D3D6A36-93FE-42DF-B7C9-E60D05F2768E}"/>
              </a:ext>
            </a:extLst>
          </p:cNvPr>
          <p:cNvSpPr>
            <a:spLocks noGrp="1"/>
          </p:cNvSpPr>
          <p:nvPr>
            <p:ph type="body" sz="half" idx="2"/>
          </p:nvPr>
        </p:nvSpPr>
        <p:spPr/>
        <p:txBody>
          <a:bodyPr/>
          <a:lstStyle/>
          <a:p>
            <a:r>
              <a:rPr lang="en-US" dirty="0"/>
              <a:t>This drawing shows my earlier method suffering even more. Due to the cone like shape, it was very difficult for me to also show the object shrinking as it approached the vanishing point. Showing the threads on the first section was also quite difficult, and I am not wholly satisfied with the result, or my knowledge of how to draw similar parts in the future. </a:t>
            </a:r>
          </a:p>
        </p:txBody>
      </p:sp>
      <p:pic>
        <p:nvPicPr>
          <p:cNvPr id="10" name="Content Placeholder 9">
            <a:extLst>
              <a:ext uri="{FF2B5EF4-FFF2-40B4-BE49-F238E27FC236}">
                <a16:creationId xmlns:a16="http://schemas.microsoft.com/office/drawing/2014/main" id="{E370F477-D905-454C-BB40-23053C7469F5}"/>
              </a:ext>
            </a:extLst>
          </p:cNvPr>
          <p:cNvPicPr>
            <a:picLocks noGrp="1" noChangeAspect="1"/>
          </p:cNvPicPr>
          <p:nvPr>
            <p:ph idx="1"/>
          </p:nvPr>
        </p:nvPicPr>
        <p:blipFill>
          <a:blip r:embed="rId2"/>
          <a:stretch>
            <a:fillRect/>
          </a:stretch>
        </p:blipFill>
        <p:spPr>
          <a:xfrm>
            <a:off x="3460750" y="1172309"/>
            <a:ext cx="5340350" cy="4120837"/>
          </a:xfrm>
        </p:spPr>
      </p:pic>
    </p:spTree>
    <p:extLst>
      <p:ext uri="{BB962C8B-B14F-4D97-AF65-F5344CB8AC3E}">
        <p14:creationId xmlns:p14="http://schemas.microsoft.com/office/powerpoint/2010/main" val="1198037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D05E8-2A9D-48EE-8255-5FBCED8928FA}"/>
              </a:ext>
            </a:extLst>
          </p:cNvPr>
          <p:cNvSpPr>
            <a:spLocks noGrp="1"/>
          </p:cNvSpPr>
          <p:nvPr>
            <p:ph type="title"/>
          </p:nvPr>
        </p:nvSpPr>
        <p:spPr/>
        <p:txBody>
          <a:bodyPr/>
          <a:lstStyle/>
          <a:p>
            <a:r>
              <a:rPr lang="en-US" dirty="0"/>
              <a:t>Pen Spring, One Perspective</a:t>
            </a:r>
          </a:p>
        </p:txBody>
      </p:sp>
      <p:sp>
        <p:nvSpPr>
          <p:cNvPr id="4" name="Text Placeholder 3">
            <a:extLst>
              <a:ext uri="{FF2B5EF4-FFF2-40B4-BE49-F238E27FC236}">
                <a16:creationId xmlns:a16="http://schemas.microsoft.com/office/drawing/2014/main" id="{15B4E1DA-C68D-41BA-9DF6-E19DBC62FC58}"/>
              </a:ext>
            </a:extLst>
          </p:cNvPr>
          <p:cNvSpPr>
            <a:spLocks noGrp="1"/>
          </p:cNvSpPr>
          <p:nvPr>
            <p:ph type="body" sz="half" idx="2"/>
          </p:nvPr>
        </p:nvSpPr>
        <p:spPr/>
        <p:txBody>
          <a:bodyPr/>
          <a:lstStyle/>
          <a:p>
            <a:r>
              <a:rPr lang="en-US" dirty="0"/>
              <a:t>This object was likely the second hardest for me to draw. My earlier method worked great for the start and the end of the spring but left me clueless as to how to draw the coils. After a long while of staring at springs, I believe my drawing is at least an ok approximation of what they look like, but this is another area where I definitely need more practice.</a:t>
            </a:r>
          </a:p>
        </p:txBody>
      </p:sp>
      <p:pic>
        <p:nvPicPr>
          <p:cNvPr id="10" name="Content Placeholder 9">
            <a:extLst>
              <a:ext uri="{FF2B5EF4-FFF2-40B4-BE49-F238E27FC236}">
                <a16:creationId xmlns:a16="http://schemas.microsoft.com/office/drawing/2014/main" id="{D66AA551-5B6B-426F-B187-6CCF68B6AA57}"/>
              </a:ext>
            </a:extLst>
          </p:cNvPr>
          <p:cNvPicPr>
            <a:picLocks noGrp="1" noChangeAspect="1"/>
          </p:cNvPicPr>
          <p:nvPr>
            <p:ph idx="1"/>
          </p:nvPr>
        </p:nvPicPr>
        <p:blipFill>
          <a:blip r:embed="rId2"/>
          <a:stretch>
            <a:fillRect/>
          </a:stretch>
        </p:blipFill>
        <p:spPr>
          <a:xfrm>
            <a:off x="3460750" y="864351"/>
            <a:ext cx="5340350" cy="4700726"/>
          </a:xfrm>
        </p:spPr>
      </p:pic>
    </p:spTree>
    <p:extLst>
      <p:ext uri="{BB962C8B-B14F-4D97-AF65-F5344CB8AC3E}">
        <p14:creationId xmlns:p14="http://schemas.microsoft.com/office/powerpoint/2010/main" val="916306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FE8AB-F488-4E3E-8C11-BCACCF65D4E4}"/>
              </a:ext>
            </a:extLst>
          </p:cNvPr>
          <p:cNvSpPr>
            <a:spLocks noGrp="1"/>
          </p:cNvSpPr>
          <p:nvPr>
            <p:ph type="title"/>
          </p:nvPr>
        </p:nvSpPr>
        <p:spPr/>
        <p:txBody>
          <a:bodyPr/>
          <a:lstStyle/>
          <a:p>
            <a:r>
              <a:rPr lang="en-US" dirty="0"/>
              <a:t>Pen Spring, Two Perspectives</a:t>
            </a:r>
          </a:p>
        </p:txBody>
      </p:sp>
      <p:sp>
        <p:nvSpPr>
          <p:cNvPr id="4" name="Text Placeholder 3">
            <a:extLst>
              <a:ext uri="{FF2B5EF4-FFF2-40B4-BE49-F238E27FC236}">
                <a16:creationId xmlns:a16="http://schemas.microsoft.com/office/drawing/2014/main" id="{665C4BB4-0F7D-47B0-8AED-8761BB555CFF}"/>
              </a:ext>
            </a:extLst>
          </p:cNvPr>
          <p:cNvSpPr>
            <a:spLocks noGrp="1"/>
          </p:cNvSpPr>
          <p:nvPr>
            <p:ph type="body" sz="half" idx="2"/>
          </p:nvPr>
        </p:nvSpPr>
        <p:spPr/>
        <p:txBody>
          <a:bodyPr/>
          <a:lstStyle/>
          <a:p>
            <a:r>
              <a:rPr lang="en-US" dirty="0"/>
              <a:t>Before this assignment, I never would have considered how difficult springs are to draw, especially in multiple perspectives. If you look at it just right, I think it looks correct, but better line weight, shading, or a completely new approach is needed to turn this drawing of a spring into one that consistently looks like a spring.</a:t>
            </a:r>
          </a:p>
        </p:txBody>
      </p:sp>
      <p:pic>
        <p:nvPicPr>
          <p:cNvPr id="10" name="Content Placeholder 9">
            <a:extLst>
              <a:ext uri="{FF2B5EF4-FFF2-40B4-BE49-F238E27FC236}">
                <a16:creationId xmlns:a16="http://schemas.microsoft.com/office/drawing/2014/main" id="{105C7303-7AD1-404C-A3DA-AF8E2FBF1927}"/>
              </a:ext>
            </a:extLst>
          </p:cNvPr>
          <p:cNvPicPr>
            <a:picLocks noGrp="1" noChangeAspect="1"/>
          </p:cNvPicPr>
          <p:nvPr>
            <p:ph idx="1"/>
          </p:nvPr>
        </p:nvPicPr>
        <p:blipFill>
          <a:blip r:embed="rId2"/>
          <a:stretch>
            <a:fillRect/>
          </a:stretch>
        </p:blipFill>
        <p:spPr>
          <a:xfrm>
            <a:off x="3350391" y="1541285"/>
            <a:ext cx="5537298" cy="3775430"/>
          </a:xfrm>
        </p:spPr>
      </p:pic>
    </p:spTree>
    <p:extLst>
      <p:ext uri="{BB962C8B-B14F-4D97-AF65-F5344CB8AC3E}">
        <p14:creationId xmlns:p14="http://schemas.microsoft.com/office/powerpoint/2010/main" val="131628214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Sophisticated Business">
      <a:dk1>
        <a:sysClr val="windowText" lastClr="000000"/>
      </a:dk1>
      <a:lt1>
        <a:sysClr val="window" lastClr="FFFFFF"/>
      </a:lt1>
      <a:dk2>
        <a:srgbClr val="897C57"/>
      </a:dk2>
      <a:lt2>
        <a:srgbClr val="FFFFFF"/>
      </a:lt2>
      <a:accent1>
        <a:srgbClr val="3C8689"/>
      </a:accent1>
      <a:accent2>
        <a:srgbClr val="E2BA41"/>
      </a:accent2>
      <a:accent3>
        <a:srgbClr val="C8904D"/>
      </a:accent3>
      <a:accent4>
        <a:srgbClr val="66AF9E"/>
      </a:accent4>
      <a:accent5>
        <a:srgbClr val="897C57"/>
      </a:accent5>
      <a:accent6>
        <a:srgbClr val="AF9D66"/>
      </a:accent6>
      <a:hlink>
        <a:srgbClr val="3C8689"/>
      </a:hlink>
      <a:folHlink>
        <a:srgbClr val="897C57"/>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ophisticated Business">
      <a:dk1>
        <a:sysClr val="windowText" lastClr="000000"/>
      </a:dk1>
      <a:lt1>
        <a:sysClr val="window" lastClr="FFFFFF"/>
      </a:lt1>
      <a:dk2>
        <a:srgbClr val="897C57"/>
      </a:dk2>
      <a:lt2>
        <a:srgbClr val="FFFFFF"/>
      </a:lt2>
      <a:accent1>
        <a:srgbClr val="3C8689"/>
      </a:accent1>
      <a:accent2>
        <a:srgbClr val="E2BA41"/>
      </a:accent2>
      <a:accent3>
        <a:srgbClr val="C8904D"/>
      </a:accent3>
      <a:accent4>
        <a:srgbClr val="66AF9E"/>
      </a:accent4>
      <a:accent5>
        <a:srgbClr val="897C57"/>
      </a:accent5>
      <a:accent6>
        <a:srgbClr val="AF9D66"/>
      </a:accent6>
      <a:hlink>
        <a:srgbClr val="3C8689"/>
      </a:hlink>
      <a:folHlink>
        <a:srgbClr val="897C57"/>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1476</TotalTime>
  <Words>1634</Words>
  <Application>Microsoft Office PowerPoint</Application>
  <PresentationFormat>On-screen Show (4:3)</PresentationFormat>
  <Paragraphs>52</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Franklin Gothic Book</vt:lpstr>
      <vt:lpstr>Franklin Gothic Demi Cond</vt:lpstr>
      <vt:lpstr>Retrospect</vt:lpstr>
      <vt:lpstr>Geometric Design Sprint</vt:lpstr>
      <vt:lpstr>Pen Body, One Perspective</vt:lpstr>
      <vt:lpstr>Pen Body, Two Perspectives</vt:lpstr>
      <vt:lpstr>Ink Tube, One Perspective</vt:lpstr>
      <vt:lpstr>Ink Tube, Two Perspectives</vt:lpstr>
      <vt:lpstr>Pen Tip, One Perspective</vt:lpstr>
      <vt:lpstr>Pen Tip, Two Perspectives</vt:lpstr>
      <vt:lpstr>Pen Spring, One Perspective</vt:lpstr>
      <vt:lpstr>Pen Spring, Two Perspectives</vt:lpstr>
      <vt:lpstr>Pen Cap, One Perspective</vt:lpstr>
      <vt:lpstr>Pen Cap, Two Perspectives</vt:lpstr>
      <vt:lpstr>Hand Drawings Reflection</vt:lpstr>
      <vt:lpstr>PowerPoint Presentation</vt:lpstr>
      <vt:lpstr>PowerPoint Presentation</vt:lpstr>
      <vt:lpstr>PowerPoint Presentation</vt:lpstr>
      <vt:lpstr>PowerPoint Presentation</vt:lpstr>
      <vt:lpstr>PowerPoint Presentation</vt:lpstr>
      <vt:lpstr>PowerPoint Presentation</vt:lpstr>
      <vt:lpstr>Perspective Reflection</vt:lpstr>
      <vt:lpstr>Assembly Model</vt:lpstr>
      <vt:lpstr>Pen Body, Orthographic</vt:lpstr>
      <vt:lpstr>Ink Tube, Orthographic</vt:lpstr>
      <vt:lpstr>Pen Cap, Orthographic</vt:lpstr>
      <vt:lpstr>Orthographic Reflection</vt:lpstr>
      <vt:lpstr>Peer Feedback</vt:lpstr>
      <vt:lpstr>Final Reflection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Duarte;Inc. 2014</dc:creator>
  <cp:lastModifiedBy>Green, Andrew Adam - green2aa</cp:lastModifiedBy>
  <cp:revision>118</cp:revision>
  <dcterms:created xsi:type="dcterms:W3CDTF">2014-02-06T21:29:49Z</dcterms:created>
  <dcterms:modified xsi:type="dcterms:W3CDTF">2022-02-28T03:45:28Z</dcterms:modified>
</cp:coreProperties>
</file>